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7" roundtripDataSignature="AMtx7mjrEmT0pguEbEXdt+tvabwdXz7L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2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2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82000">
              <a:srgbClr val="F6E82A"/>
            </a:gs>
            <a:gs pos="100000">
              <a:srgbClr val="F6E82A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google.com/url?sa=i&amp;rct=j&amp;q=&amp;esrc=s&amp;source=images&amp;cd=&amp;cad=rja&amp;uact=8&amp;ved=0ahUKEwigxvj79N_YAhWDPxQKHfJEDXYQjRwIBw&amp;url=http://www.kentishtown.camden.sch.uk/home-learning/year-56-spelling-list/&amp;psig=AOvVaw1aX2FMqgjtcloAIJOKlbkc&amp;ust=1516309965011379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hyperlink" Target="mailto:year6@branfil.havering.sch.uk" TargetMode="External"/><Relationship Id="rId5" Type="http://schemas.openxmlformats.org/officeDocument/2006/relationships/hyperlink" Target="http://www.satspapers.org.uk/Page.aspx?TId=5" TargetMode="External"/><Relationship Id="rId6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10\AppData\Local\Microsoft\Windows\Temporary Internet Files\Content.Word\branfil-primary-school-logo-October-2016.wmf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2877" y="908720"/>
            <a:ext cx="5083810" cy="181229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type="title"/>
          </p:nvPr>
        </p:nvSpPr>
        <p:spPr>
          <a:xfrm>
            <a:off x="539552" y="4725144"/>
            <a:ext cx="8301608" cy="504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Calibri"/>
              <a:buNone/>
            </a:pPr>
            <a:br>
              <a:rPr lang="en-GB" sz="7200">
                <a:solidFill>
                  <a:srgbClr val="FF0000"/>
                </a:solidFill>
              </a:rPr>
            </a:br>
            <a:br>
              <a:rPr lang="en-GB" sz="1800">
                <a:solidFill>
                  <a:srgbClr val="FF0000"/>
                </a:solidFill>
              </a:rPr>
            </a:br>
            <a:br>
              <a:rPr lang="en-GB" sz="1800">
                <a:solidFill>
                  <a:srgbClr val="FF0000"/>
                </a:solidFill>
              </a:rPr>
            </a:br>
            <a:r>
              <a:rPr lang="en-GB" sz="7200">
                <a:solidFill>
                  <a:srgbClr val="FF0000"/>
                </a:solidFill>
              </a:rPr>
              <a:t>SATs Information</a:t>
            </a:r>
            <a:br>
              <a:rPr lang="en-GB" sz="7200">
                <a:solidFill>
                  <a:srgbClr val="FF0000"/>
                </a:solidFill>
              </a:rPr>
            </a:br>
            <a:r>
              <a:rPr lang="en-GB" sz="7200">
                <a:solidFill>
                  <a:srgbClr val="FF0000"/>
                </a:solidFill>
              </a:rPr>
              <a:t>March 2024</a:t>
            </a:r>
            <a:br>
              <a:rPr lang="en-GB" sz="2000">
                <a:solidFill>
                  <a:srgbClr val="FF0000"/>
                </a:solidFill>
              </a:rPr>
            </a:br>
            <a:br>
              <a:rPr lang="en-GB" sz="2000">
                <a:solidFill>
                  <a:srgbClr val="FF0000"/>
                </a:solidFill>
              </a:rPr>
            </a:br>
            <a:br>
              <a:rPr lang="en-GB" sz="2800">
                <a:solidFill>
                  <a:srgbClr val="FF0000"/>
                </a:solidFill>
              </a:rPr>
            </a:br>
            <a:r>
              <a:rPr b="1" lang="en-GB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SATs is a term used to refer to End of Key Stage 2 Assessments </a:t>
            </a:r>
            <a:b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7200">
                <a:solidFill>
                  <a:srgbClr val="FF0000"/>
                </a:solidFill>
              </a:rPr>
            </a:br>
            <a:endParaRPr sz="7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GB">
                <a:solidFill>
                  <a:srgbClr val="FF0000"/>
                </a:solidFill>
              </a:rPr>
              <a:t>Sample SPAG Questions</a:t>
            </a:r>
            <a:endParaRPr/>
          </a:p>
        </p:txBody>
      </p:sp>
      <p:grpSp>
        <p:nvGrpSpPr>
          <p:cNvPr id="167" name="Google Shape;167;p10"/>
          <p:cNvGrpSpPr/>
          <p:nvPr/>
        </p:nvGrpSpPr>
        <p:grpSpPr>
          <a:xfrm>
            <a:off x="0" y="5858138"/>
            <a:ext cx="9144000" cy="999862"/>
            <a:chOff x="0" y="5858138"/>
            <a:chExt cx="9144000" cy="999862"/>
          </a:xfrm>
        </p:grpSpPr>
        <p:sp>
          <p:nvSpPr>
            <p:cNvPr id="168" name="Google Shape;168;p10"/>
            <p:cNvSpPr/>
            <p:nvPr/>
          </p:nvSpPr>
          <p:spPr>
            <a:xfrm>
              <a:off x="0" y="6381328"/>
              <a:ext cx="9144000" cy="476672"/>
            </a:xfrm>
            <a:prstGeom prst="rect">
              <a:avLst/>
            </a:prstGeom>
            <a:gradFill>
              <a:gsLst>
                <a:gs pos="0">
                  <a:srgbClr val="18186E"/>
                </a:gs>
                <a:gs pos="50000">
                  <a:srgbClr val="2222A1"/>
                </a:gs>
                <a:gs pos="100000">
                  <a:srgbClr val="2A2A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N:\shield_only.png" id="169" name="Google Shape;169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326674" y="5858138"/>
              <a:ext cx="817326" cy="99986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0" name="Google Shape;17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04" y="836712"/>
            <a:ext cx="4175125" cy="296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5175" y="873039"/>
            <a:ext cx="4419600" cy="294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504" y="3716881"/>
            <a:ext cx="4906781" cy="2623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GB">
                <a:solidFill>
                  <a:srgbClr val="FF0000"/>
                </a:solidFill>
              </a:rPr>
              <a:t>Spelling – 20 spellings read out.</a:t>
            </a:r>
            <a:endParaRPr>
              <a:solidFill>
                <a:srgbClr val="FF0000"/>
              </a:solidFill>
            </a:endParaRPr>
          </a:p>
        </p:txBody>
      </p:sp>
      <p:grpSp>
        <p:nvGrpSpPr>
          <p:cNvPr id="178" name="Google Shape;178;p11"/>
          <p:cNvGrpSpPr/>
          <p:nvPr/>
        </p:nvGrpSpPr>
        <p:grpSpPr>
          <a:xfrm>
            <a:off x="0" y="5858138"/>
            <a:ext cx="9144000" cy="999862"/>
            <a:chOff x="0" y="5858138"/>
            <a:chExt cx="9144000" cy="999862"/>
          </a:xfrm>
        </p:grpSpPr>
        <p:sp>
          <p:nvSpPr>
            <p:cNvPr id="179" name="Google Shape;179;p11"/>
            <p:cNvSpPr/>
            <p:nvPr/>
          </p:nvSpPr>
          <p:spPr>
            <a:xfrm>
              <a:off x="0" y="6381328"/>
              <a:ext cx="9144000" cy="476672"/>
            </a:xfrm>
            <a:prstGeom prst="rect">
              <a:avLst/>
            </a:prstGeom>
            <a:gradFill>
              <a:gsLst>
                <a:gs pos="0">
                  <a:srgbClr val="18186E"/>
                </a:gs>
                <a:gs pos="50000">
                  <a:srgbClr val="2222A1"/>
                </a:gs>
                <a:gs pos="100000">
                  <a:srgbClr val="2A2A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N:\shield_only.png" id="180" name="Google Shape;180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326674" y="5858138"/>
              <a:ext cx="817326" cy="999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" name="Google Shape;181;p11"/>
          <p:cNvSpPr txBox="1"/>
          <p:nvPr>
            <p:ph idx="1" type="body"/>
          </p:nvPr>
        </p:nvSpPr>
        <p:spPr>
          <a:xfrm>
            <a:off x="457200" y="90805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Give the spelling number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Say: The word is…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Read the word in the context of the sentence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Repeat: The word is…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Example: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Spelling 1: The word is discover.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Sara wanted to be an explorer and </a:t>
            </a:r>
            <a:r>
              <a:rPr lang="en-GB" sz="2400" u="sng">
                <a:latin typeface="Calibri"/>
                <a:ea typeface="Calibri"/>
                <a:cs typeface="Calibri"/>
                <a:sym typeface="Calibri"/>
              </a:rPr>
              <a:t>discover</a:t>
            </a: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 new lands.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The word is discover.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"/>
          <p:cNvSpPr txBox="1"/>
          <p:nvPr>
            <p:ph type="title"/>
          </p:nvPr>
        </p:nvSpPr>
        <p:spPr>
          <a:xfrm>
            <a:off x="467544" y="4665"/>
            <a:ext cx="8229600" cy="832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GB">
                <a:solidFill>
                  <a:srgbClr val="FF0000"/>
                </a:solidFill>
              </a:rPr>
              <a:t>Spelling List</a:t>
            </a:r>
            <a:endParaRPr/>
          </a:p>
        </p:txBody>
      </p:sp>
      <p:pic>
        <p:nvPicPr>
          <p:cNvPr descr="Image result for spelling list year 5 and 6" id="187" name="Google Shape;187;p1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2882" l="1848" r="1790" t="11111"/>
          <a:stretch/>
        </p:blipFill>
        <p:spPr>
          <a:xfrm>
            <a:off x="125197" y="764704"/>
            <a:ext cx="8934337" cy="561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en-GB" sz="3200">
                <a:solidFill>
                  <a:srgbClr val="FF0000"/>
                </a:solidFill>
              </a:rPr>
              <a:t>Test scores</a:t>
            </a:r>
            <a:endParaRPr sz="3200">
              <a:solidFill>
                <a:srgbClr val="FF0000"/>
              </a:solidFill>
            </a:endParaRPr>
          </a:p>
        </p:txBody>
      </p:sp>
      <p:grpSp>
        <p:nvGrpSpPr>
          <p:cNvPr id="193" name="Google Shape;193;p13"/>
          <p:cNvGrpSpPr/>
          <p:nvPr/>
        </p:nvGrpSpPr>
        <p:grpSpPr>
          <a:xfrm>
            <a:off x="0" y="5858138"/>
            <a:ext cx="9144000" cy="999862"/>
            <a:chOff x="0" y="5858138"/>
            <a:chExt cx="9144000" cy="999862"/>
          </a:xfrm>
        </p:grpSpPr>
        <p:sp>
          <p:nvSpPr>
            <p:cNvPr id="194" name="Google Shape;194;p13"/>
            <p:cNvSpPr/>
            <p:nvPr/>
          </p:nvSpPr>
          <p:spPr>
            <a:xfrm>
              <a:off x="0" y="6381328"/>
              <a:ext cx="9144000" cy="476672"/>
            </a:xfrm>
            <a:prstGeom prst="rect">
              <a:avLst/>
            </a:prstGeom>
            <a:gradFill>
              <a:gsLst>
                <a:gs pos="0">
                  <a:srgbClr val="18186E"/>
                </a:gs>
                <a:gs pos="50000">
                  <a:srgbClr val="2222A1"/>
                </a:gs>
                <a:gs pos="100000">
                  <a:srgbClr val="2A2A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N:\shield_only.png" id="195" name="Google Shape;195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326674" y="5858138"/>
              <a:ext cx="817326" cy="999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6" name="Google Shape;196;p13"/>
          <p:cNvSpPr/>
          <p:nvPr/>
        </p:nvSpPr>
        <p:spPr>
          <a:xfrm>
            <a:off x="438538" y="1095438"/>
            <a:ext cx="8424936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Once marked, the tests will be given the following scores: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raw score (the total number of marks achieved for each paper);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scaled score;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judgement of whether the National Standard has been met.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 marking each test, the external markers will convert each raw score into a scaled score to show whether each child is working below, at or above the national standard.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the scaled score is given, it is given in a range from 80 to 120.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scaled score of 100 or more is meeting the national standard</a:t>
            </a: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are no separate tests for higher achieving pupils; however, </a:t>
            </a:r>
            <a:r>
              <a:rPr b="1"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scaled score above 110 would show that a child is working above the national standard</a:t>
            </a: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GB">
                <a:solidFill>
                  <a:srgbClr val="FF0000"/>
                </a:solidFill>
              </a:rPr>
              <a:t>Scaled score examples:</a:t>
            </a:r>
            <a:endParaRPr/>
          </a:p>
        </p:txBody>
      </p:sp>
      <p:grpSp>
        <p:nvGrpSpPr>
          <p:cNvPr id="202" name="Google Shape;202;p14"/>
          <p:cNvGrpSpPr/>
          <p:nvPr/>
        </p:nvGrpSpPr>
        <p:grpSpPr>
          <a:xfrm>
            <a:off x="0" y="5858138"/>
            <a:ext cx="9144000" cy="999862"/>
            <a:chOff x="0" y="5858138"/>
            <a:chExt cx="9144000" cy="999862"/>
          </a:xfrm>
        </p:grpSpPr>
        <p:sp>
          <p:nvSpPr>
            <p:cNvPr id="203" name="Google Shape;203;p14"/>
            <p:cNvSpPr/>
            <p:nvPr/>
          </p:nvSpPr>
          <p:spPr>
            <a:xfrm>
              <a:off x="0" y="6381328"/>
              <a:ext cx="9144000" cy="476672"/>
            </a:xfrm>
            <a:prstGeom prst="rect">
              <a:avLst/>
            </a:prstGeom>
            <a:gradFill>
              <a:gsLst>
                <a:gs pos="0">
                  <a:srgbClr val="18186E"/>
                </a:gs>
                <a:gs pos="50000">
                  <a:srgbClr val="2222A1"/>
                </a:gs>
                <a:gs pos="100000">
                  <a:srgbClr val="2A2A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N:\shield_only.png" id="204" name="Google Shape;204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326674" y="5858138"/>
              <a:ext cx="817326" cy="999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5" name="Google Shape;205;p14"/>
          <p:cNvSpPr txBox="1"/>
          <p:nvPr>
            <p:ph idx="1" type="body"/>
          </p:nvPr>
        </p:nvSpPr>
        <p:spPr>
          <a:xfrm>
            <a:off x="457200" y="90805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0337" lvl="0" marL="34290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000"/>
              <a:buChar char="•"/>
            </a:pPr>
            <a:r>
              <a:rPr lang="en-GB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A child awarded a scaled score of 100 is judged to have met the</a:t>
            </a:r>
            <a:endParaRPr/>
          </a:p>
          <a:p>
            <a:pPr indent="0" lvl="0" marL="182562" rtl="0" algn="l"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2000"/>
              <a:buNone/>
            </a:pPr>
            <a:r>
              <a:rPr lang="en-GB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‘national standard’ in the area judged by the test.</a:t>
            </a:r>
            <a:endParaRPr/>
          </a:p>
          <a:p>
            <a:pPr indent="-33337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0337" lvl="0" marL="342900" rtl="0" algn="l"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2000"/>
              <a:buChar char="•"/>
            </a:pPr>
            <a:r>
              <a:rPr lang="en-GB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A child awarded a scaled score of more than 110 is judged to have</a:t>
            </a:r>
            <a:endParaRPr/>
          </a:p>
          <a:p>
            <a:pPr indent="0" lvl="0" marL="182562" rtl="0" algn="l"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2000"/>
              <a:buNone/>
            </a:pPr>
            <a:r>
              <a:rPr lang="en-GB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exceeded the national standard and demonstrated a higher than </a:t>
            </a:r>
            <a:endParaRPr/>
          </a:p>
          <a:p>
            <a:pPr indent="0" lvl="0" marL="182562" rtl="0" algn="l"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2000"/>
              <a:buNone/>
            </a:pPr>
            <a:r>
              <a:rPr lang="en-GB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expected knowledge of the curriculum for their age.</a:t>
            </a:r>
            <a:endParaRPr/>
          </a:p>
          <a:p>
            <a:pPr indent="-33337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0337" lvl="0" marL="342900" rtl="0" algn="l"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2000"/>
              <a:buChar char="•"/>
            </a:pPr>
            <a:r>
              <a:rPr lang="en-GB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A child awarded a scaled score of less than 100 is judged to have not </a:t>
            </a:r>
            <a:endParaRPr/>
          </a:p>
          <a:p>
            <a:pPr indent="0" lvl="0" marL="182562" rtl="0" algn="l"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2000"/>
              <a:buNone/>
            </a:pPr>
            <a:r>
              <a:rPr lang="en-GB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yet met the national standard and performed below expectation </a:t>
            </a:r>
            <a:endParaRPr/>
          </a:p>
          <a:p>
            <a:pPr indent="0" lvl="0" marL="182562" rtl="0" algn="l"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2000"/>
              <a:buNone/>
            </a:pPr>
            <a:r>
              <a:rPr lang="en-GB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for their age.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GB">
                <a:solidFill>
                  <a:srgbClr val="FF0000"/>
                </a:solidFill>
              </a:rPr>
              <a:t>How to help your child</a:t>
            </a:r>
            <a:endParaRPr>
              <a:solidFill>
                <a:srgbClr val="FF0000"/>
              </a:solidFill>
            </a:endParaRPr>
          </a:p>
        </p:txBody>
      </p:sp>
      <p:grpSp>
        <p:nvGrpSpPr>
          <p:cNvPr id="211" name="Google Shape;211;p15"/>
          <p:cNvGrpSpPr/>
          <p:nvPr/>
        </p:nvGrpSpPr>
        <p:grpSpPr>
          <a:xfrm>
            <a:off x="0" y="5858138"/>
            <a:ext cx="9144000" cy="999862"/>
            <a:chOff x="0" y="5858138"/>
            <a:chExt cx="9144000" cy="999862"/>
          </a:xfrm>
        </p:grpSpPr>
        <p:sp>
          <p:nvSpPr>
            <p:cNvPr id="212" name="Google Shape;212;p15"/>
            <p:cNvSpPr/>
            <p:nvPr/>
          </p:nvSpPr>
          <p:spPr>
            <a:xfrm>
              <a:off x="0" y="6381328"/>
              <a:ext cx="9144000" cy="476672"/>
            </a:xfrm>
            <a:prstGeom prst="rect">
              <a:avLst/>
            </a:prstGeom>
            <a:gradFill>
              <a:gsLst>
                <a:gs pos="0">
                  <a:srgbClr val="18186E"/>
                </a:gs>
                <a:gs pos="50000">
                  <a:srgbClr val="2222A1"/>
                </a:gs>
                <a:gs pos="100000">
                  <a:srgbClr val="2A2A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N:\shield_only.png" id="213" name="Google Shape;213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326674" y="5858138"/>
              <a:ext cx="817326" cy="999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4" name="Google Shape;214;p15"/>
          <p:cNvSpPr txBox="1"/>
          <p:nvPr>
            <p:ph idx="1" type="body"/>
          </p:nvPr>
        </p:nvSpPr>
        <p:spPr>
          <a:xfrm>
            <a:off x="457200" y="908050"/>
            <a:ext cx="8229600" cy="4950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160338" lvl="0" marL="342900" rtl="0" algn="l"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ct val="100000"/>
              <a:buChar char="•"/>
            </a:pPr>
            <a:r>
              <a:rPr lang="en-GB" sz="22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First and foremost, support and reassure your child that there is nothing to worry about and they should always just try their best. Praise and encourage!</a:t>
            </a:r>
            <a:endParaRPr/>
          </a:p>
          <a:p>
            <a:pPr indent="-31115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20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0338" lvl="0" marL="342900" rtl="0" algn="l"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ct val="100000"/>
              <a:buChar char="•"/>
            </a:pPr>
            <a:r>
              <a:rPr lang="en-GB" sz="22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Ensure your child has the best possible attendance at school.</a:t>
            </a:r>
            <a:endParaRPr/>
          </a:p>
          <a:p>
            <a:pPr indent="-31115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20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0338" lvl="0" marL="342900" rtl="0" algn="l"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ct val="100000"/>
              <a:buChar char="•"/>
            </a:pPr>
            <a:r>
              <a:rPr lang="en-GB" sz="22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Support your child with any homework tasks – CGP books</a:t>
            </a:r>
            <a:r>
              <a:rPr lang="en-GB" sz="2200">
                <a:solidFill>
                  <a:srgbClr val="171616"/>
                </a:solidFill>
              </a:rPr>
              <a:t>, </a:t>
            </a:r>
            <a:r>
              <a:rPr lang="en-GB" sz="22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SATs Bootcamp and additional tasks.</a:t>
            </a:r>
            <a:endParaRPr/>
          </a:p>
          <a:p>
            <a:pPr indent="-31115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20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0338" lvl="0" marL="342900" rtl="0" algn="l"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ct val="100000"/>
              <a:buChar char="•"/>
            </a:pPr>
            <a:r>
              <a:rPr lang="en-GB" sz="22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Reading, spelling and arithmetic (e.g. times tables - TTRS) are always good to practise.</a:t>
            </a:r>
            <a:endParaRPr/>
          </a:p>
          <a:p>
            <a:pPr indent="-31115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20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0338" lvl="0" marL="342900" rtl="0" algn="l"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ct val="100000"/>
              <a:buChar char="•"/>
            </a:pPr>
            <a:r>
              <a:rPr lang="en-GB" sz="22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Talk to your child about what they have learnt at school and what book(s) they are reading (the character, the plot, their opinion).</a:t>
            </a:r>
            <a:endParaRPr/>
          </a:p>
          <a:p>
            <a:pPr indent="-31115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20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0338" lvl="0" marL="342900" rtl="0" algn="l"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ct val="100000"/>
              <a:buChar char="•"/>
            </a:pPr>
            <a:r>
              <a:rPr lang="en-GB" sz="22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Make sure your child has a good sleep and healthy breakfast every morning!</a:t>
            </a:r>
            <a:endParaRPr/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en-GB">
                <a:solidFill>
                  <a:srgbClr val="FF0000"/>
                </a:solidFill>
              </a:rPr>
              <a:t>How to help your child with reading</a:t>
            </a:r>
            <a:endParaRPr>
              <a:solidFill>
                <a:srgbClr val="FF0000"/>
              </a:solidFill>
            </a:endParaRPr>
          </a:p>
        </p:txBody>
      </p:sp>
      <p:grpSp>
        <p:nvGrpSpPr>
          <p:cNvPr id="220" name="Google Shape;220;p16"/>
          <p:cNvGrpSpPr/>
          <p:nvPr/>
        </p:nvGrpSpPr>
        <p:grpSpPr>
          <a:xfrm>
            <a:off x="0" y="5858138"/>
            <a:ext cx="9144000" cy="999862"/>
            <a:chOff x="0" y="5858138"/>
            <a:chExt cx="9144000" cy="999862"/>
          </a:xfrm>
        </p:grpSpPr>
        <p:sp>
          <p:nvSpPr>
            <p:cNvPr id="221" name="Google Shape;221;p16"/>
            <p:cNvSpPr/>
            <p:nvPr/>
          </p:nvSpPr>
          <p:spPr>
            <a:xfrm>
              <a:off x="0" y="6381328"/>
              <a:ext cx="9144000" cy="476672"/>
            </a:xfrm>
            <a:prstGeom prst="rect">
              <a:avLst/>
            </a:prstGeom>
            <a:gradFill>
              <a:gsLst>
                <a:gs pos="0">
                  <a:srgbClr val="18186E"/>
                </a:gs>
                <a:gs pos="50000">
                  <a:srgbClr val="2222A1"/>
                </a:gs>
                <a:gs pos="100000">
                  <a:srgbClr val="2A2A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N:\shield_only.png" id="222" name="Google Shape;222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326674" y="5858138"/>
              <a:ext cx="817326" cy="999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3" name="Google Shape;223;p16"/>
          <p:cNvSpPr txBox="1"/>
          <p:nvPr>
            <p:ph idx="1" type="body"/>
          </p:nvPr>
        </p:nvSpPr>
        <p:spPr>
          <a:xfrm>
            <a:off x="457200" y="908050"/>
            <a:ext cx="8229600" cy="52572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160337" lvl="0" marL="342900" rtl="0" algn="l"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ct val="100000"/>
              <a:buChar char="•"/>
            </a:pPr>
            <a:r>
              <a:rPr lang="en-GB" sz="20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Listening to your child read can take many forms.</a:t>
            </a:r>
            <a:endParaRPr/>
          </a:p>
          <a:p>
            <a:pPr indent="-42862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0337" lvl="0" marL="342900" rtl="0" algn="l"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ct val="100000"/>
              <a:buChar char="•"/>
            </a:pPr>
            <a:r>
              <a:rPr lang="en-GB" sz="20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First and foremost, focus on developing an enjoyment and love of reading.</a:t>
            </a:r>
            <a:endParaRPr/>
          </a:p>
          <a:p>
            <a:pPr indent="-42862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0337" lvl="0" marL="342900" rtl="0" algn="l"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ct val="100000"/>
              <a:buChar char="•"/>
            </a:pPr>
            <a:r>
              <a:rPr lang="en-GB" sz="20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Enjoy stories together – reading stories to your child at KS2 is equally as important as listening to your child read.</a:t>
            </a:r>
            <a:endParaRPr/>
          </a:p>
          <a:p>
            <a:pPr indent="-42862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0337" lvl="0" marL="342900" rtl="0" algn="l"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ct val="100000"/>
              <a:buChar char="•"/>
            </a:pPr>
            <a:r>
              <a:rPr lang="en-GB" sz="20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Read a little at a time but often, rather than rarely but for long periods of time!</a:t>
            </a:r>
            <a:endParaRPr/>
          </a:p>
          <a:p>
            <a:pPr indent="-42862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0337" lvl="0" marL="342900" rtl="0" algn="l"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ct val="100000"/>
              <a:buChar char="•"/>
            </a:pPr>
            <a:r>
              <a:rPr lang="en-GB" sz="20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Talk about the story before, during and afterwards – discuss the plot, the characters, their feelings and actions, how it makes you feel, predict what will happen and encourage your child to have their own opinions.</a:t>
            </a:r>
            <a:endParaRPr/>
          </a:p>
          <a:p>
            <a:pPr indent="0" lvl="0" marL="18256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0337" lvl="0" marL="342900" rtl="0" algn="l"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ct val="100000"/>
              <a:buChar char="•"/>
            </a:pPr>
            <a:r>
              <a:rPr lang="en-GB" sz="20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Look up definitions of words together – you could use a dictionary, the internet or an app on a phone or tablet.</a:t>
            </a:r>
            <a:endParaRPr/>
          </a:p>
          <a:p>
            <a:pPr indent="-42862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0337" lvl="0" marL="342900" rtl="0" algn="l"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ct val="100000"/>
              <a:buChar char="•"/>
            </a:pPr>
            <a:r>
              <a:rPr lang="en-GB" sz="20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All reading is valuable – it doesn’t have to be just stories. Reading can involve anything from fiction and non-fiction, poetry, newspapers, magazines, football programmes, TV guides.</a:t>
            </a:r>
            <a:endParaRPr/>
          </a:p>
          <a:p>
            <a:pPr indent="-42862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0337" lvl="0" marL="342900" rtl="0" algn="l"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ct val="100000"/>
              <a:buChar char="•"/>
            </a:pPr>
            <a:r>
              <a:rPr lang="en-GB" sz="20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Visit the local library - it’s free!</a:t>
            </a:r>
            <a:endParaRPr/>
          </a:p>
          <a:p>
            <a:pPr indent="0" lvl="0" marL="0" rtl="0" algn="l">
              <a:spcBef>
                <a:spcPts val="259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GB">
                <a:solidFill>
                  <a:srgbClr val="FF0000"/>
                </a:solidFill>
              </a:rPr>
              <a:t>How to help your child with maths</a:t>
            </a:r>
            <a:endParaRPr>
              <a:solidFill>
                <a:srgbClr val="FF0000"/>
              </a:solidFill>
            </a:endParaRPr>
          </a:p>
        </p:txBody>
      </p:sp>
      <p:grpSp>
        <p:nvGrpSpPr>
          <p:cNvPr id="229" name="Google Shape;229;p18"/>
          <p:cNvGrpSpPr/>
          <p:nvPr/>
        </p:nvGrpSpPr>
        <p:grpSpPr>
          <a:xfrm>
            <a:off x="0" y="5858138"/>
            <a:ext cx="9144000" cy="999862"/>
            <a:chOff x="0" y="5858138"/>
            <a:chExt cx="9144000" cy="999862"/>
          </a:xfrm>
        </p:grpSpPr>
        <p:sp>
          <p:nvSpPr>
            <p:cNvPr id="230" name="Google Shape;230;p18"/>
            <p:cNvSpPr/>
            <p:nvPr/>
          </p:nvSpPr>
          <p:spPr>
            <a:xfrm>
              <a:off x="0" y="6381328"/>
              <a:ext cx="9144000" cy="476672"/>
            </a:xfrm>
            <a:prstGeom prst="rect">
              <a:avLst/>
            </a:prstGeom>
            <a:gradFill>
              <a:gsLst>
                <a:gs pos="0">
                  <a:srgbClr val="18186E"/>
                </a:gs>
                <a:gs pos="50000">
                  <a:srgbClr val="2222A1"/>
                </a:gs>
                <a:gs pos="100000">
                  <a:srgbClr val="2A2A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N:\shield_only.png" id="231" name="Google Shape;231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326674" y="5858138"/>
              <a:ext cx="817326" cy="999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2" name="Google Shape;232;p18"/>
          <p:cNvSpPr txBox="1"/>
          <p:nvPr>
            <p:ph idx="1" type="body"/>
          </p:nvPr>
        </p:nvSpPr>
        <p:spPr>
          <a:xfrm>
            <a:off x="457200" y="908050"/>
            <a:ext cx="8229600" cy="5041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160338" lvl="0" marL="342900" rtl="0" algn="l"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ct val="100000"/>
              <a:buChar char="•"/>
            </a:pPr>
            <a:r>
              <a:rPr lang="en-GB" sz="22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Play times tables games</a:t>
            </a:r>
            <a:endParaRPr/>
          </a:p>
          <a:p>
            <a:pPr indent="-31115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20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0338" lvl="0" marL="342900" rtl="0" algn="l"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ct val="100000"/>
              <a:buChar char="•"/>
            </a:pPr>
            <a:r>
              <a:rPr lang="en-GB" sz="22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Play mental maths games including counting in different amounts, forwards and backwards.</a:t>
            </a:r>
            <a:endParaRPr/>
          </a:p>
          <a:p>
            <a:pPr indent="-31115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20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0338" lvl="0" marL="342900" rtl="0" algn="l"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ct val="100000"/>
              <a:buChar char="•"/>
            </a:pPr>
            <a:r>
              <a:rPr lang="en-GB" sz="22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Encourage opportunities for telling the time.</a:t>
            </a:r>
            <a:endParaRPr/>
          </a:p>
          <a:p>
            <a:pPr indent="-31115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20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0338" lvl="0" marL="342900" rtl="0" algn="l"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ct val="100000"/>
              <a:buChar char="•"/>
            </a:pPr>
            <a:r>
              <a:rPr lang="en-GB" sz="22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Encourage opportunities for counting coins and money; finding amounts or calculating change when shopping.</a:t>
            </a:r>
            <a:endParaRPr/>
          </a:p>
          <a:p>
            <a:pPr indent="0" lvl="0" marL="18256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20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0338" lvl="0" marL="342900" rtl="0" algn="l"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ct val="100000"/>
              <a:buChar char="•"/>
            </a:pPr>
            <a:r>
              <a:rPr lang="en-GB" sz="22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Look for examples of 2D and 3D shapes around the home.</a:t>
            </a:r>
            <a:endParaRPr/>
          </a:p>
          <a:p>
            <a:pPr indent="-31115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20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0338" lvl="0" marL="342900" rtl="0" algn="l"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ct val="100000"/>
              <a:buChar char="•"/>
            </a:pPr>
            <a:r>
              <a:rPr lang="en-GB" sz="22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Identify, weigh or measure  quantities and amounts in the kitchen or in recipes.</a:t>
            </a:r>
            <a:endParaRPr/>
          </a:p>
          <a:p>
            <a:pPr indent="-31115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20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0338" lvl="0" marL="342900" rtl="0" algn="l"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ct val="100000"/>
              <a:buChar char="•"/>
            </a:pPr>
            <a:r>
              <a:rPr lang="en-GB" sz="22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Play games involving numbers or logic, such as dominoes, card games, darts, draughts or chess.</a:t>
            </a:r>
            <a:endParaRPr/>
          </a:p>
          <a:p>
            <a:pPr indent="-5461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80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GB">
                <a:solidFill>
                  <a:srgbClr val="FF0000"/>
                </a:solidFill>
              </a:rPr>
              <a:t>How to help your child with writing</a:t>
            </a:r>
            <a:endParaRPr>
              <a:solidFill>
                <a:srgbClr val="FF0000"/>
              </a:solidFill>
            </a:endParaRPr>
          </a:p>
        </p:txBody>
      </p:sp>
      <p:grpSp>
        <p:nvGrpSpPr>
          <p:cNvPr id="238" name="Google Shape;238;p17"/>
          <p:cNvGrpSpPr/>
          <p:nvPr/>
        </p:nvGrpSpPr>
        <p:grpSpPr>
          <a:xfrm>
            <a:off x="0" y="5858138"/>
            <a:ext cx="9144000" cy="999862"/>
            <a:chOff x="0" y="5858138"/>
            <a:chExt cx="9144000" cy="999862"/>
          </a:xfrm>
        </p:grpSpPr>
        <p:sp>
          <p:nvSpPr>
            <p:cNvPr id="239" name="Google Shape;239;p17"/>
            <p:cNvSpPr/>
            <p:nvPr/>
          </p:nvSpPr>
          <p:spPr>
            <a:xfrm>
              <a:off x="0" y="6381328"/>
              <a:ext cx="9144000" cy="476672"/>
            </a:xfrm>
            <a:prstGeom prst="rect">
              <a:avLst/>
            </a:prstGeom>
            <a:gradFill>
              <a:gsLst>
                <a:gs pos="0">
                  <a:srgbClr val="18186E"/>
                </a:gs>
                <a:gs pos="50000">
                  <a:srgbClr val="2222A1"/>
                </a:gs>
                <a:gs pos="100000">
                  <a:srgbClr val="2A2A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N:\shield_only.png" id="240" name="Google Shape;240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326674" y="5858138"/>
              <a:ext cx="817326" cy="999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1" name="Google Shape;241;p17"/>
          <p:cNvSpPr txBox="1"/>
          <p:nvPr>
            <p:ph idx="1" type="body"/>
          </p:nvPr>
        </p:nvSpPr>
        <p:spPr>
          <a:xfrm>
            <a:off x="457200" y="862479"/>
            <a:ext cx="8229600" cy="52572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8256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0337" lvl="0" marL="342900" rtl="0" algn="l"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2000"/>
              <a:buChar char="•"/>
            </a:pPr>
            <a:r>
              <a:rPr lang="en-GB" sz="20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Encourage opportunities for writing such as letters to family or friends, shopping lists, notes or reminders, stories or poems and e-mails.</a:t>
            </a:r>
            <a:endParaRPr/>
          </a:p>
          <a:p>
            <a:pPr indent="-33337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0337" lvl="0" marL="342900" rtl="0" algn="l"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2000"/>
              <a:buChar char="•"/>
            </a:pPr>
            <a:r>
              <a:rPr lang="en-GB" sz="20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Write together – be a good role model for writing.</a:t>
            </a:r>
            <a:endParaRPr/>
          </a:p>
          <a:p>
            <a:pPr indent="-33337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0337" lvl="0" marL="342900" rtl="0" algn="l"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2000"/>
              <a:buChar char="•"/>
            </a:pPr>
            <a:r>
              <a:rPr lang="en-GB" sz="20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Encourage use of a dictionary to check spelling and a thesaurus to find synonyms and expand vocabulary. Correct spellings together.</a:t>
            </a:r>
            <a:endParaRPr sz="200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337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0337" lvl="0" marL="342900" rtl="0" algn="l"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2000"/>
              <a:buChar char="•"/>
            </a:pPr>
            <a:r>
              <a:rPr lang="en-GB" sz="20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Allow your child to use a computer for word processing, which will allow for editing and correcting of errors without lots of crossing out.</a:t>
            </a:r>
            <a:endParaRPr/>
          </a:p>
          <a:p>
            <a:pPr indent="-33337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0337" lvl="0" marL="342900" rtl="0" algn="l"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2000"/>
              <a:buChar char="•"/>
            </a:pPr>
            <a:r>
              <a:rPr lang="en-GB" sz="20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Remember that good readers become good writers! Identify good writing features when reading (e.g. vocabulary, sentence structure, punctuation).</a:t>
            </a:r>
            <a:endParaRPr/>
          </a:p>
          <a:p>
            <a:pPr indent="-33337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0337" lvl="0" marL="342900" rtl="0" algn="l"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2000"/>
              <a:buChar char="•"/>
            </a:pPr>
            <a:r>
              <a:rPr lang="en-GB" sz="20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Show your appreciation: praise and encourage, even for small successes!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GB">
                <a:solidFill>
                  <a:srgbClr val="FF0000"/>
                </a:solidFill>
              </a:rPr>
              <a:t>SATs at Branfil</a:t>
            </a:r>
            <a:endParaRPr/>
          </a:p>
        </p:txBody>
      </p:sp>
      <p:grpSp>
        <p:nvGrpSpPr>
          <p:cNvPr id="247" name="Google Shape;247;p19"/>
          <p:cNvGrpSpPr/>
          <p:nvPr/>
        </p:nvGrpSpPr>
        <p:grpSpPr>
          <a:xfrm>
            <a:off x="0" y="5858138"/>
            <a:ext cx="9144000" cy="999862"/>
            <a:chOff x="0" y="5858138"/>
            <a:chExt cx="9144000" cy="999862"/>
          </a:xfrm>
        </p:grpSpPr>
        <p:sp>
          <p:nvSpPr>
            <p:cNvPr id="248" name="Google Shape;248;p19"/>
            <p:cNvSpPr/>
            <p:nvPr/>
          </p:nvSpPr>
          <p:spPr>
            <a:xfrm>
              <a:off x="0" y="6381328"/>
              <a:ext cx="9144000" cy="476672"/>
            </a:xfrm>
            <a:prstGeom prst="rect">
              <a:avLst/>
            </a:prstGeom>
            <a:gradFill>
              <a:gsLst>
                <a:gs pos="0">
                  <a:srgbClr val="18186E"/>
                </a:gs>
                <a:gs pos="50000">
                  <a:srgbClr val="2222A1"/>
                </a:gs>
                <a:gs pos="100000">
                  <a:srgbClr val="2A2A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N:\shield_only.png" id="249" name="Google Shape;249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326674" y="5858138"/>
              <a:ext cx="817326" cy="999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0" name="Google Shape;250;p19"/>
          <p:cNvSpPr txBox="1"/>
          <p:nvPr>
            <p:ph idx="1" type="body"/>
          </p:nvPr>
        </p:nvSpPr>
        <p:spPr>
          <a:xfrm>
            <a:off x="395536" y="1143000"/>
            <a:ext cx="8229600" cy="4902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182880" lvl="0" marL="182880" rtl="0" algn="l">
              <a:spcBef>
                <a:spcPts val="0"/>
              </a:spcBef>
              <a:spcAft>
                <a:spcPts val="0"/>
              </a:spcAft>
              <a:buClr>
                <a:srgbClr val="93A299"/>
              </a:buClr>
              <a:buSzPct val="85000"/>
              <a:buChar char="•"/>
            </a:pPr>
            <a:r>
              <a:rPr lang="en-GB" sz="2400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We want your child to take them seriously but do not want them to panic.</a:t>
            </a:r>
            <a:endParaRPr/>
          </a:p>
          <a:p>
            <a:pPr indent="-63055" lvl="0" marL="182880" rtl="0" algn="l">
              <a:spcBef>
                <a:spcPts val="444"/>
              </a:spcBef>
              <a:spcAft>
                <a:spcPts val="0"/>
              </a:spcAft>
              <a:buClr>
                <a:srgbClr val="93A299"/>
              </a:buClr>
              <a:buSzPct val="85000"/>
              <a:buNone/>
            </a:pPr>
            <a:r>
              <a:t/>
            </a:r>
            <a:endParaRPr sz="2400">
              <a:solidFill>
                <a:srgbClr val="2929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0" marL="182880" rtl="0" algn="l">
              <a:spcBef>
                <a:spcPts val="444"/>
              </a:spcBef>
              <a:spcAft>
                <a:spcPts val="0"/>
              </a:spcAft>
              <a:buClr>
                <a:srgbClr val="93A299"/>
              </a:buClr>
              <a:buSzPct val="85000"/>
              <a:buChar char="•"/>
            </a:pPr>
            <a:r>
              <a:rPr lang="en-GB" sz="2400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We will provide your child with the best possible opportunity to reach their potential so there will be lots of practice tests, working to time frames etc.</a:t>
            </a:r>
            <a:endParaRPr/>
          </a:p>
          <a:p>
            <a:pPr indent="-63055" lvl="0" marL="182880" rtl="0" algn="l">
              <a:spcBef>
                <a:spcPts val="444"/>
              </a:spcBef>
              <a:spcAft>
                <a:spcPts val="0"/>
              </a:spcAft>
              <a:buClr>
                <a:srgbClr val="93A299"/>
              </a:buClr>
              <a:buSzPct val="85000"/>
              <a:buNone/>
            </a:pPr>
            <a:r>
              <a:t/>
            </a:r>
            <a:endParaRPr sz="2400">
              <a:solidFill>
                <a:srgbClr val="2929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0" marL="182880" rtl="0" algn="l">
              <a:spcBef>
                <a:spcPts val="444"/>
              </a:spcBef>
              <a:spcAft>
                <a:spcPts val="0"/>
              </a:spcAft>
              <a:buClr>
                <a:srgbClr val="93A299"/>
              </a:buClr>
              <a:buSzPct val="85000"/>
              <a:buChar char="•"/>
            </a:pPr>
            <a:r>
              <a:rPr lang="en-GB" sz="2400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Your child may be given extra support in the run up to SATs in Reading, Writing or Maths.</a:t>
            </a:r>
            <a:endParaRPr/>
          </a:p>
          <a:p>
            <a:pPr indent="-63055" lvl="0" marL="182880" rtl="0" algn="l">
              <a:spcBef>
                <a:spcPts val="444"/>
              </a:spcBef>
              <a:spcAft>
                <a:spcPts val="0"/>
              </a:spcAft>
              <a:buClr>
                <a:srgbClr val="93A299"/>
              </a:buClr>
              <a:buSzPct val="85000"/>
              <a:buNone/>
            </a:pPr>
            <a:r>
              <a:t/>
            </a:r>
            <a:endParaRPr sz="2400">
              <a:solidFill>
                <a:srgbClr val="2929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0" marL="182880" rtl="0" algn="l">
              <a:spcBef>
                <a:spcPts val="444"/>
              </a:spcBef>
              <a:spcAft>
                <a:spcPts val="0"/>
              </a:spcAft>
              <a:buClr>
                <a:srgbClr val="93A299"/>
              </a:buClr>
              <a:buSzPct val="85000"/>
              <a:buChar char="•"/>
            </a:pPr>
            <a:r>
              <a:rPr lang="en-GB" sz="2400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Please support your child in completing their homework each week – CGP books</a:t>
            </a:r>
            <a:endParaRPr sz="2400">
              <a:solidFill>
                <a:srgbClr val="2929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3055" lvl="0" marL="182880" rtl="0" algn="l">
              <a:spcBef>
                <a:spcPts val="444"/>
              </a:spcBef>
              <a:spcAft>
                <a:spcPts val="0"/>
              </a:spcAft>
              <a:buClr>
                <a:srgbClr val="93A299"/>
              </a:buClr>
              <a:buSzPct val="85000"/>
              <a:buNone/>
            </a:pPr>
            <a:r>
              <a:t/>
            </a:r>
            <a:endParaRPr sz="2400">
              <a:solidFill>
                <a:srgbClr val="2929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880" lvl="0" marL="182880" rtl="0" algn="l">
              <a:spcBef>
                <a:spcPts val="444"/>
              </a:spcBef>
              <a:spcAft>
                <a:spcPts val="0"/>
              </a:spcAft>
              <a:buClr>
                <a:srgbClr val="93A299"/>
              </a:buClr>
              <a:buSzPct val="85000"/>
              <a:buChar char="•"/>
            </a:pPr>
            <a:r>
              <a:rPr lang="en-GB" sz="2400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Year 6 is not just about SATs, everything that is taught is to make sure your child is ready for Secondary school.</a:t>
            </a:r>
            <a:endParaRPr/>
          </a:p>
          <a:p>
            <a:pPr indent="-63055" lvl="0" marL="182880" rtl="0" algn="l">
              <a:spcBef>
                <a:spcPts val="444"/>
              </a:spcBef>
              <a:spcAft>
                <a:spcPts val="0"/>
              </a:spcAft>
              <a:buClr>
                <a:srgbClr val="93A299"/>
              </a:buClr>
              <a:buSzPct val="85000"/>
              <a:buNone/>
            </a:pPr>
            <a:r>
              <a:t/>
            </a:r>
            <a:endParaRPr sz="2400">
              <a:solidFill>
                <a:srgbClr val="2929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084" lvl="0" marL="182880" rtl="0" algn="l">
              <a:spcBef>
                <a:spcPts val="518"/>
              </a:spcBef>
              <a:spcAft>
                <a:spcPts val="0"/>
              </a:spcAft>
              <a:buClr>
                <a:srgbClr val="93A299"/>
              </a:buClr>
              <a:buSzPct val="85000"/>
              <a:buNone/>
            </a:pPr>
            <a:r>
              <a:t/>
            </a:r>
            <a:endParaRPr sz="2800">
              <a:solidFill>
                <a:srgbClr val="2929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084" lvl="0" marL="182880" rtl="0" algn="l">
              <a:spcBef>
                <a:spcPts val="518"/>
              </a:spcBef>
              <a:spcAft>
                <a:spcPts val="0"/>
              </a:spcAft>
              <a:buClr>
                <a:srgbClr val="93A299"/>
              </a:buClr>
              <a:buSzPct val="85000"/>
              <a:buNone/>
            </a:pPr>
            <a:r>
              <a:t/>
            </a:r>
            <a:endParaRPr sz="2800">
              <a:solidFill>
                <a:srgbClr val="2929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084" lvl="0" marL="182880" rtl="0" algn="l">
              <a:spcBef>
                <a:spcPts val="518"/>
              </a:spcBef>
              <a:spcAft>
                <a:spcPts val="0"/>
              </a:spcAft>
              <a:buClr>
                <a:srgbClr val="93A299"/>
              </a:buClr>
              <a:buSzPct val="85000"/>
              <a:buNone/>
            </a:pPr>
            <a:r>
              <a:t/>
            </a:r>
            <a:endParaRPr sz="2800">
              <a:solidFill>
                <a:srgbClr val="2929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en-GB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 will your child be tested on?</a:t>
            </a:r>
            <a:endParaRPr>
              <a:solidFill>
                <a:srgbClr val="FF0000"/>
              </a:solidFill>
            </a:endParaRPr>
          </a:p>
        </p:txBody>
      </p:sp>
      <p:grpSp>
        <p:nvGrpSpPr>
          <p:cNvPr id="91" name="Google Shape;91;p2"/>
          <p:cNvGrpSpPr/>
          <p:nvPr/>
        </p:nvGrpSpPr>
        <p:grpSpPr>
          <a:xfrm>
            <a:off x="0" y="5858138"/>
            <a:ext cx="9144000" cy="999862"/>
            <a:chOff x="0" y="5858138"/>
            <a:chExt cx="9144000" cy="999862"/>
          </a:xfrm>
        </p:grpSpPr>
        <p:sp>
          <p:nvSpPr>
            <p:cNvPr id="92" name="Google Shape;92;p2"/>
            <p:cNvSpPr/>
            <p:nvPr/>
          </p:nvSpPr>
          <p:spPr>
            <a:xfrm>
              <a:off x="0" y="6381328"/>
              <a:ext cx="9144000" cy="476672"/>
            </a:xfrm>
            <a:prstGeom prst="rect">
              <a:avLst/>
            </a:prstGeom>
            <a:gradFill>
              <a:gsLst>
                <a:gs pos="0">
                  <a:srgbClr val="18186E"/>
                </a:gs>
                <a:gs pos="50000">
                  <a:srgbClr val="2222A1"/>
                </a:gs>
                <a:gs pos="100000">
                  <a:srgbClr val="2A2A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N:\shield_only.png" id="93" name="Google Shape;93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326674" y="5858138"/>
              <a:ext cx="817326" cy="999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4" name="Google Shape;94;p2"/>
          <p:cNvSpPr txBox="1"/>
          <p:nvPr>
            <p:ph idx="1" type="body"/>
          </p:nvPr>
        </p:nvSpPr>
        <p:spPr>
          <a:xfrm>
            <a:off x="457200" y="105273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72A376"/>
              </a:buClr>
              <a:buSzPts val="1960"/>
              <a:buNone/>
            </a:pPr>
            <a:r>
              <a:rPr lang="en-GB" sz="2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SATs (Standard Assessment Tests)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72A376"/>
              </a:buClr>
              <a:buSzPts val="1960"/>
              <a:buNone/>
            </a:pPr>
            <a:r>
              <a:rPr lang="en-GB" sz="2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will take place during the week commencing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72A376"/>
              </a:buClr>
              <a:buSzPts val="1960"/>
              <a:buNone/>
            </a:pPr>
            <a:r>
              <a:rPr lang="en-GB" sz="2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Monday </a:t>
            </a:r>
            <a:r>
              <a:rPr lang="en-GB" sz="2800">
                <a:solidFill>
                  <a:srgbClr val="3F3F3F"/>
                </a:solidFill>
              </a:rPr>
              <a:t>13</a:t>
            </a:r>
            <a:r>
              <a:rPr baseline="30000" lang="en-GB" sz="2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GB" sz="2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May 202</a:t>
            </a:r>
            <a:r>
              <a:rPr lang="en-GB" sz="2800">
                <a:solidFill>
                  <a:srgbClr val="3F3F3F"/>
                </a:solidFill>
              </a:rPr>
              <a:t>4</a:t>
            </a:r>
            <a:r>
              <a:rPr lang="en-GB" sz="2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72A376"/>
              </a:buClr>
              <a:buSzPts val="1960"/>
              <a:buNone/>
            </a:pPr>
            <a:r>
              <a:t/>
            </a:r>
            <a:endParaRPr sz="2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72A376"/>
              </a:buClr>
              <a:buSzPts val="2520"/>
              <a:buChar char="•"/>
            </a:pPr>
            <a:r>
              <a:rPr lang="en-GB" sz="3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72A376"/>
              </a:buClr>
              <a:buSzPts val="2520"/>
              <a:buChar char="•"/>
            </a:pPr>
            <a:r>
              <a:rPr lang="en-GB" sz="3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Maths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72A376"/>
              </a:buClr>
              <a:buSzPts val="2520"/>
              <a:buChar char="•"/>
            </a:pPr>
            <a:r>
              <a:rPr lang="en-GB" sz="3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72A376"/>
              </a:buClr>
              <a:buSzPts val="2520"/>
              <a:buChar char="•"/>
            </a:pPr>
            <a:r>
              <a:rPr lang="en-GB" sz="3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Spelling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72A376"/>
              </a:buClr>
              <a:buSzPts val="1960"/>
              <a:buNone/>
            </a:pPr>
            <a:r>
              <a:t/>
            </a:r>
            <a:endParaRPr sz="2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7640" lvl="0" marL="292100" rtl="0" algn="l">
              <a:spcBef>
                <a:spcPts val="0"/>
              </a:spcBef>
              <a:spcAft>
                <a:spcPts val="0"/>
              </a:spcAft>
              <a:buClr>
                <a:srgbClr val="72A376"/>
              </a:buClr>
              <a:buSzPts val="1960"/>
              <a:buFont typeface="Noto Sans Symbols"/>
              <a:buNone/>
            </a:pPr>
            <a:r>
              <a:t/>
            </a:r>
            <a:endParaRPr sz="2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0"/>
          <p:cNvSpPr txBox="1"/>
          <p:nvPr>
            <p:ph type="title"/>
          </p:nvPr>
        </p:nvSpPr>
        <p:spPr>
          <a:xfrm>
            <a:off x="457199" y="4638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en-GB">
                <a:solidFill>
                  <a:srgbClr val="FF0000"/>
                </a:solidFill>
              </a:rPr>
              <a:t>Timetable </a:t>
            </a:r>
            <a:br>
              <a:rPr lang="en-GB">
                <a:solidFill>
                  <a:srgbClr val="FF0000"/>
                </a:solidFill>
              </a:rPr>
            </a:br>
            <a:endParaRPr>
              <a:solidFill>
                <a:srgbClr val="FF0000"/>
              </a:solidFill>
            </a:endParaRPr>
          </a:p>
        </p:txBody>
      </p:sp>
      <p:grpSp>
        <p:nvGrpSpPr>
          <p:cNvPr id="256" name="Google Shape;256;p20"/>
          <p:cNvGrpSpPr/>
          <p:nvPr/>
        </p:nvGrpSpPr>
        <p:grpSpPr>
          <a:xfrm>
            <a:off x="0" y="5858138"/>
            <a:ext cx="9144000" cy="999862"/>
            <a:chOff x="0" y="5858138"/>
            <a:chExt cx="9144000" cy="999862"/>
          </a:xfrm>
        </p:grpSpPr>
        <p:sp>
          <p:nvSpPr>
            <p:cNvPr id="257" name="Google Shape;257;p20"/>
            <p:cNvSpPr/>
            <p:nvPr/>
          </p:nvSpPr>
          <p:spPr>
            <a:xfrm>
              <a:off x="0" y="6381328"/>
              <a:ext cx="9144000" cy="476672"/>
            </a:xfrm>
            <a:prstGeom prst="rect">
              <a:avLst/>
            </a:prstGeom>
            <a:gradFill>
              <a:gsLst>
                <a:gs pos="0">
                  <a:srgbClr val="18186E"/>
                </a:gs>
                <a:gs pos="50000">
                  <a:srgbClr val="2222A1"/>
                </a:gs>
                <a:gs pos="100000">
                  <a:srgbClr val="2A2A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N:\shield_only.png" id="258" name="Google Shape;258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326674" y="5858138"/>
              <a:ext cx="817326" cy="99986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9" name="Google Shape;25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759280"/>
            <a:ext cx="8839201" cy="3191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GB">
                <a:solidFill>
                  <a:srgbClr val="FF0000"/>
                </a:solidFill>
              </a:rPr>
              <a:t>Thank you</a:t>
            </a:r>
            <a:endParaRPr/>
          </a:p>
        </p:txBody>
      </p:sp>
      <p:grpSp>
        <p:nvGrpSpPr>
          <p:cNvPr id="265" name="Google Shape;265;p21"/>
          <p:cNvGrpSpPr/>
          <p:nvPr/>
        </p:nvGrpSpPr>
        <p:grpSpPr>
          <a:xfrm>
            <a:off x="0" y="5858138"/>
            <a:ext cx="9144000" cy="999862"/>
            <a:chOff x="0" y="5858138"/>
            <a:chExt cx="9144000" cy="999862"/>
          </a:xfrm>
        </p:grpSpPr>
        <p:sp>
          <p:nvSpPr>
            <p:cNvPr id="266" name="Google Shape;266;p21"/>
            <p:cNvSpPr/>
            <p:nvPr/>
          </p:nvSpPr>
          <p:spPr>
            <a:xfrm>
              <a:off x="0" y="6381328"/>
              <a:ext cx="9144000" cy="476672"/>
            </a:xfrm>
            <a:prstGeom prst="rect">
              <a:avLst/>
            </a:prstGeom>
            <a:gradFill>
              <a:gsLst>
                <a:gs pos="0">
                  <a:srgbClr val="18186E"/>
                </a:gs>
                <a:gs pos="50000">
                  <a:srgbClr val="2222A1"/>
                </a:gs>
                <a:gs pos="100000">
                  <a:srgbClr val="2A2A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N:\shield_only.png" id="267" name="Google Shape;267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326674" y="5858138"/>
              <a:ext cx="817326" cy="999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8" name="Google Shape;268;p21"/>
          <p:cNvSpPr txBox="1"/>
          <p:nvPr>
            <p:ph idx="1" type="body"/>
          </p:nvPr>
        </p:nvSpPr>
        <p:spPr>
          <a:xfrm>
            <a:off x="456625" y="1070575"/>
            <a:ext cx="8400600" cy="51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-370626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•"/>
            </a:pPr>
            <a:r>
              <a:rPr b="1" lang="en-GB" sz="515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look forward to working with you to ensure your child reaches their goals for the end of this academic year.</a:t>
            </a:r>
            <a:endParaRPr sz="5957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46533"/>
              <a:buFont typeface="Calibri"/>
              <a:buNone/>
            </a:pPr>
            <a:r>
              <a:t/>
            </a:r>
            <a:endParaRPr b="1" sz="515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0626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•"/>
            </a:pPr>
            <a:r>
              <a:rPr b="1" lang="en-GB" sz="515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Please email is if you have any additional questions</a:t>
            </a:r>
            <a:endParaRPr sz="5957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46533"/>
              <a:buNone/>
            </a:pPr>
            <a:r>
              <a:rPr b="1" lang="en-GB" sz="5157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year6@branfil.havering.sch.uk</a:t>
            </a:r>
            <a:endParaRPr b="1" sz="515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46533"/>
              <a:buNone/>
            </a:pPr>
            <a:r>
              <a:t/>
            </a:r>
            <a:endParaRPr b="1" sz="515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0626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•"/>
            </a:pPr>
            <a:r>
              <a:rPr b="1" lang="en-GB" sz="515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Useful link:</a:t>
            </a:r>
            <a:endParaRPr sz="5957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46533"/>
              <a:buNone/>
            </a:pPr>
            <a:r>
              <a:rPr b="1" lang="en-GB" sz="5157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http://www.satspapers.org.uk/Page.aspx?TId=5</a:t>
            </a:r>
            <a:endParaRPr b="1" sz="515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ct val="46533"/>
              <a:buNone/>
            </a:pPr>
            <a:r>
              <a:rPr b="1" lang="en-GB" sz="5157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PLEASE </a:t>
            </a:r>
            <a:r>
              <a:rPr b="1" lang="en-GB" sz="5157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 NOT </a:t>
            </a:r>
            <a:r>
              <a:rPr b="1" lang="en-GB" sz="5157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 THE 202</a:t>
            </a:r>
            <a:r>
              <a:rPr b="1" lang="en-GB" sz="5157">
                <a:solidFill>
                  <a:srgbClr val="FF0000"/>
                </a:solidFill>
              </a:rPr>
              <a:t>3</a:t>
            </a:r>
            <a:r>
              <a:rPr b="1" lang="en-GB" sz="5157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PAPE</a:t>
            </a:r>
            <a:r>
              <a:rPr b="1" lang="en-GB" sz="5157">
                <a:solidFill>
                  <a:srgbClr val="FF0000"/>
                </a:solidFill>
              </a:rPr>
              <a:t>R</a:t>
            </a:r>
            <a:r>
              <a:rPr b="1" lang="en-GB" sz="5157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 – Thank you!</a:t>
            </a:r>
            <a:endParaRPr sz="5957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2400"/>
          </a:p>
        </p:txBody>
      </p:sp>
      <p:pic>
        <p:nvPicPr>
          <p:cNvPr id="269" name="Google Shape;269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3786" y="5168100"/>
            <a:ext cx="697264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GB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Maths – 3 papers</a:t>
            </a:r>
            <a:endParaRPr>
              <a:solidFill>
                <a:srgbClr val="FF0000"/>
              </a:solidFill>
            </a:endParaRPr>
          </a:p>
        </p:txBody>
      </p:sp>
      <p:grpSp>
        <p:nvGrpSpPr>
          <p:cNvPr id="100" name="Google Shape;100;p3"/>
          <p:cNvGrpSpPr/>
          <p:nvPr/>
        </p:nvGrpSpPr>
        <p:grpSpPr>
          <a:xfrm>
            <a:off x="0" y="5858138"/>
            <a:ext cx="9144000" cy="999862"/>
            <a:chOff x="0" y="5858138"/>
            <a:chExt cx="9144000" cy="999862"/>
          </a:xfrm>
        </p:grpSpPr>
        <p:sp>
          <p:nvSpPr>
            <p:cNvPr id="101" name="Google Shape;101;p3"/>
            <p:cNvSpPr/>
            <p:nvPr/>
          </p:nvSpPr>
          <p:spPr>
            <a:xfrm>
              <a:off x="0" y="6381328"/>
              <a:ext cx="9144000" cy="476672"/>
            </a:xfrm>
            <a:prstGeom prst="rect">
              <a:avLst/>
            </a:prstGeom>
            <a:gradFill>
              <a:gsLst>
                <a:gs pos="0">
                  <a:srgbClr val="18186E"/>
                </a:gs>
                <a:gs pos="50000">
                  <a:srgbClr val="2222A1"/>
                </a:gs>
                <a:gs pos="100000">
                  <a:srgbClr val="2A2A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N:\shield_only.png" id="102" name="Google Shape;102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326674" y="5858138"/>
              <a:ext cx="817326" cy="99986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" name="Google Shape;103;p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4869" y="1006726"/>
            <a:ext cx="7761805" cy="446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GB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Maths – Additional information</a:t>
            </a:r>
            <a:endParaRPr>
              <a:solidFill>
                <a:srgbClr val="FF0000"/>
              </a:solidFill>
            </a:endParaRPr>
          </a:p>
        </p:txBody>
      </p:sp>
      <p:grpSp>
        <p:nvGrpSpPr>
          <p:cNvPr id="109" name="Google Shape;109;p4"/>
          <p:cNvGrpSpPr/>
          <p:nvPr/>
        </p:nvGrpSpPr>
        <p:grpSpPr>
          <a:xfrm>
            <a:off x="0" y="5858138"/>
            <a:ext cx="9144000" cy="999862"/>
            <a:chOff x="0" y="5858138"/>
            <a:chExt cx="9144000" cy="999862"/>
          </a:xfrm>
        </p:grpSpPr>
        <p:sp>
          <p:nvSpPr>
            <p:cNvPr id="110" name="Google Shape;110;p4"/>
            <p:cNvSpPr/>
            <p:nvPr/>
          </p:nvSpPr>
          <p:spPr>
            <a:xfrm>
              <a:off x="0" y="6381328"/>
              <a:ext cx="9144000" cy="476672"/>
            </a:xfrm>
            <a:prstGeom prst="rect">
              <a:avLst/>
            </a:prstGeom>
            <a:gradFill>
              <a:gsLst>
                <a:gs pos="0">
                  <a:srgbClr val="18186E"/>
                </a:gs>
                <a:gs pos="50000">
                  <a:srgbClr val="2222A1"/>
                </a:gs>
                <a:gs pos="100000">
                  <a:srgbClr val="2A2A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N:\shield_only.png" id="111" name="Google Shape;111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326674" y="5858138"/>
              <a:ext cx="817326" cy="999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2" name="Google Shape;112;p4"/>
          <p:cNvSpPr txBox="1"/>
          <p:nvPr>
            <p:ph idx="1" type="body"/>
          </p:nvPr>
        </p:nvSpPr>
        <p:spPr>
          <a:xfrm>
            <a:off x="457200" y="105273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82562" rtl="0" algn="l"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2200"/>
              <a:buNone/>
            </a:pPr>
            <a:r>
              <a:rPr b="1" lang="en-GB" sz="22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Paper 1 </a:t>
            </a:r>
            <a:r>
              <a:rPr lang="en-GB" sz="22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covers calculation methods for all operations, including use of fractions, percentages and decimals.</a:t>
            </a:r>
            <a:endParaRPr/>
          </a:p>
          <a:p>
            <a:pPr indent="-20637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0337" lvl="0" marL="342900" rtl="0" algn="l"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2200"/>
              <a:buChar char="•"/>
            </a:pPr>
            <a:r>
              <a:rPr lang="en-GB" sz="22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Questions gradually increase in difficulty. Not all children will be expected to access some of the more difficult questions later in the paper.</a:t>
            </a:r>
            <a:endParaRPr/>
          </a:p>
          <a:p>
            <a:pPr indent="-20637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0337" lvl="0" marL="342900" rtl="0" algn="l"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2200"/>
              <a:buChar char="•"/>
            </a:pPr>
            <a:r>
              <a:rPr lang="en-GB" sz="22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 30 </a:t>
            </a:r>
            <a:r>
              <a:rPr lang="en-GB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minutes to answer 36 question – about 1 minute per question!</a:t>
            </a:r>
            <a:endParaRPr sz="220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72A376"/>
              </a:buClr>
              <a:buSzPts val="1540"/>
              <a:buNone/>
            </a:pPr>
            <a:r>
              <a:rPr lang="en-GB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82562" rtl="0" algn="l"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2200"/>
              <a:buNone/>
            </a:pPr>
            <a:r>
              <a:rPr b="1" lang="en-GB" sz="22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Papers 2 and 3 </a:t>
            </a:r>
            <a:r>
              <a:rPr lang="en-GB" sz="22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cover ‘Problem Solving and Reasoning’.</a:t>
            </a:r>
            <a:endParaRPr/>
          </a:p>
          <a:p>
            <a:pPr indent="-20637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0337" lvl="0" marL="342900" rtl="0" algn="l"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2200"/>
              <a:buChar char="•"/>
            </a:pPr>
            <a:r>
              <a:rPr lang="en-GB" sz="22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Pupils will still require calculation skills but will need to answer questions in context and decide what is required to find a solution.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GB">
                <a:solidFill>
                  <a:srgbClr val="FF0000"/>
                </a:solidFill>
              </a:rPr>
              <a:t>Sample Maths Questions</a:t>
            </a:r>
            <a:endParaRPr/>
          </a:p>
        </p:txBody>
      </p:sp>
      <p:grpSp>
        <p:nvGrpSpPr>
          <p:cNvPr id="118" name="Google Shape;118;p5"/>
          <p:cNvGrpSpPr/>
          <p:nvPr/>
        </p:nvGrpSpPr>
        <p:grpSpPr>
          <a:xfrm>
            <a:off x="0" y="5858138"/>
            <a:ext cx="9144000" cy="999862"/>
            <a:chOff x="0" y="5858138"/>
            <a:chExt cx="9144000" cy="999862"/>
          </a:xfrm>
        </p:grpSpPr>
        <p:sp>
          <p:nvSpPr>
            <p:cNvPr id="119" name="Google Shape;119;p5"/>
            <p:cNvSpPr/>
            <p:nvPr/>
          </p:nvSpPr>
          <p:spPr>
            <a:xfrm>
              <a:off x="0" y="6381328"/>
              <a:ext cx="9144000" cy="476672"/>
            </a:xfrm>
            <a:prstGeom prst="rect">
              <a:avLst/>
            </a:prstGeom>
            <a:gradFill>
              <a:gsLst>
                <a:gs pos="0">
                  <a:srgbClr val="18186E"/>
                </a:gs>
                <a:gs pos="50000">
                  <a:srgbClr val="2222A1"/>
                </a:gs>
                <a:gs pos="100000">
                  <a:srgbClr val="2A2A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N:\shield_only.png" id="120" name="Google Shape;120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326674" y="5858138"/>
              <a:ext cx="817326" cy="99986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1" name="Google Shape;121;p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8917" y="836712"/>
            <a:ext cx="4170025" cy="1944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528" y="2924944"/>
            <a:ext cx="3992563" cy="305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16016" y="1052736"/>
            <a:ext cx="4108450" cy="4078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GB">
                <a:solidFill>
                  <a:srgbClr val="FF0000"/>
                </a:solidFill>
              </a:rPr>
              <a:t>English – 3 papers</a:t>
            </a:r>
            <a:endParaRPr/>
          </a:p>
        </p:txBody>
      </p:sp>
      <p:grpSp>
        <p:nvGrpSpPr>
          <p:cNvPr id="129" name="Google Shape;129;p6"/>
          <p:cNvGrpSpPr/>
          <p:nvPr/>
        </p:nvGrpSpPr>
        <p:grpSpPr>
          <a:xfrm>
            <a:off x="0" y="5858138"/>
            <a:ext cx="9144000" cy="999862"/>
            <a:chOff x="0" y="5858138"/>
            <a:chExt cx="9144000" cy="999862"/>
          </a:xfrm>
        </p:grpSpPr>
        <p:sp>
          <p:nvSpPr>
            <p:cNvPr id="130" name="Google Shape;130;p6"/>
            <p:cNvSpPr/>
            <p:nvPr/>
          </p:nvSpPr>
          <p:spPr>
            <a:xfrm>
              <a:off x="0" y="6381328"/>
              <a:ext cx="9144000" cy="476672"/>
            </a:xfrm>
            <a:prstGeom prst="rect">
              <a:avLst/>
            </a:prstGeom>
            <a:gradFill>
              <a:gsLst>
                <a:gs pos="0">
                  <a:srgbClr val="18186E"/>
                </a:gs>
                <a:gs pos="50000">
                  <a:srgbClr val="2222A1"/>
                </a:gs>
                <a:gs pos="100000">
                  <a:srgbClr val="2A2A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N:\shield_only.png" id="131" name="Google Shape;131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326674" y="5858138"/>
              <a:ext cx="817326" cy="999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2" name="Google Shape;132;p6"/>
          <p:cNvSpPr txBox="1"/>
          <p:nvPr>
            <p:ph idx="1" type="body"/>
          </p:nvPr>
        </p:nvSpPr>
        <p:spPr>
          <a:xfrm>
            <a:off x="457200" y="90805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92100" lvl="0" marL="292100" rtl="0" algn="l">
              <a:spcBef>
                <a:spcPts val="0"/>
              </a:spcBef>
              <a:spcAft>
                <a:spcPts val="0"/>
              </a:spcAft>
              <a:buClr>
                <a:srgbClr val="72A376"/>
              </a:buClr>
              <a:buSzPts val="2240"/>
              <a:buFont typeface="Noto Sans Symbols"/>
              <a:buChar char="⦿"/>
            </a:pPr>
            <a:r>
              <a:rPr lang="en-GB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/>
          </a:p>
          <a:p>
            <a:pPr indent="-292100" lvl="0" marL="292100" rtl="0" algn="l">
              <a:spcBef>
                <a:spcPts val="0"/>
              </a:spcBef>
              <a:spcAft>
                <a:spcPts val="0"/>
              </a:spcAft>
              <a:buClr>
                <a:srgbClr val="72A376"/>
              </a:buClr>
              <a:buSzPts val="2240"/>
              <a:buFont typeface="Noto Sans Symbols"/>
              <a:buChar char="⦿"/>
            </a:pPr>
            <a:r>
              <a:rPr lang="en-GB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Grammar &amp; Punctuation</a:t>
            </a:r>
            <a:endParaRPr/>
          </a:p>
          <a:p>
            <a:pPr indent="-292100" lvl="0" marL="292100" rtl="0" algn="l">
              <a:spcBef>
                <a:spcPts val="0"/>
              </a:spcBef>
              <a:spcAft>
                <a:spcPts val="0"/>
              </a:spcAft>
              <a:buClr>
                <a:srgbClr val="72A376"/>
              </a:buClr>
              <a:buSzPts val="2240"/>
              <a:buFont typeface="Noto Sans Symbols"/>
              <a:buChar char="⦿"/>
            </a:pPr>
            <a:r>
              <a:rPr lang="en-GB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Spelling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GB" sz="2800">
                <a:solidFill>
                  <a:srgbClr val="FF0000"/>
                </a:solidFill>
              </a:rPr>
              <a:t>Reading – Children need to manage their time and become very good at skimming and scanning.</a:t>
            </a:r>
            <a:endParaRPr sz="2800">
              <a:solidFill>
                <a:srgbClr val="FF0000"/>
              </a:solidFill>
            </a:endParaRPr>
          </a:p>
        </p:txBody>
      </p:sp>
      <p:grpSp>
        <p:nvGrpSpPr>
          <p:cNvPr id="138" name="Google Shape;138;p7"/>
          <p:cNvGrpSpPr/>
          <p:nvPr/>
        </p:nvGrpSpPr>
        <p:grpSpPr>
          <a:xfrm>
            <a:off x="0" y="5858138"/>
            <a:ext cx="9144000" cy="999862"/>
            <a:chOff x="0" y="5858138"/>
            <a:chExt cx="9144000" cy="999862"/>
          </a:xfrm>
        </p:grpSpPr>
        <p:sp>
          <p:nvSpPr>
            <p:cNvPr id="139" name="Google Shape;139;p7"/>
            <p:cNvSpPr/>
            <p:nvPr/>
          </p:nvSpPr>
          <p:spPr>
            <a:xfrm>
              <a:off x="0" y="6381328"/>
              <a:ext cx="9144000" cy="476672"/>
            </a:xfrm>
            <a:prstGeom prst="rect">
              <a:avLst/>
            </a:prstGeom>
            <a:gradFill>
              <a:gsLst>
                <a:gs pos="0">
                  <a:srgbClr val="18186E"/>
                </a:gs>
                <a:gs pos="50000">
                  <a:srgbClr val="2222A1"/>
                </a:gs>
                <a:gs pos="100000">
                  <a:srgbClr val="2A2A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N:\shield_only.png" id="140" name="Google Shape;140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326674" y="5858138"/>
              <a:ext cx="817326" cy="99986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1" name="Google Shape;141;p7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24759" r="0" t="0"/>
          <a:stretch/>
        </p:blipFill>
        <p:spPr>
          <a:xfrm>
            <a:off x="611560" y="1724582"/>
            <a:ext cx="8075240" cy="289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GB">
                <a:solidFill>
                  <a:srgbClr val="FF0000"/>
                </a:solidFill>
              </a:rPr>
              <a:t>Sample Reading Questions</a:t>
            </a:r>
            <a:endParaRPr/>
          </a:p>
        </p:txBody>
      </p:sp>
      <p:grpSp>
        <p:nvGrpSpPr>
          <p:cNvPr id="147" name="Google Shape;147;p8"/>
          <p:cNvGrpSpPr/>
          <p:nvPr/>
        </p:nvGrpSpPr>
        <p:grpSpPr>
          <a:xfrm>
            <a:off x="0" y="5858138"/>
            <a:ext cx="9144000" cy="999862"/>
            <a:chOff x="0" y="5858138"/>
            <a:chExt cx="9144000" cy="999862"/>
          </a:xfrm>
        </p:grpSpPr>
        <p:sp>
          <p:nvSpPr>
            <p:cNvPr id="148" name="Google Shape;148;p8"/>
            <p:cNvSpPr/>
            <p:nvPr/>
          </p:nvSpPr>
          <p:spPr>
            <a:xfrm>
              <a:off x="0" y="6381328"/>
              <a:ext cx="9144000" cy="476672"/>
            </a:xfrm>
            <a:prstGeom prst="rect">
              <a:avLst/>
            </a:prstGeom>
            <a:gradFill>
              <a:gsLst>
                <a:gs pos="0">
                  <a:srgbClr val="18186E"/>
                </a:gs>
                <a:gs pos="50000">
                  <a:srgbClr val="2222A1"/>
                </a:gs>
                <a:gs pos="100000">
                  <a:srgbClr val="2A2A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N:\shield_only.png" id="149" name="Google Shape;149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326674" y="5858138"/>
              <a:ext cx="817326" cy="99986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0" name="Google Shape;150;p8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221" y="908720"/>
            <a:ext cx="4106779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96737" y="1052736"/>
            <a:ext cx="4038600" cy="367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GB">
                <a:solidFill>
                  <a:srgbClr val="FF0000"/>
                </a:solidFill>
              </a:rPr>
              <a:t>Grammar, punctuation and spelling</a:t>
            </a:r>
            <a:endParaRPr/>
          </a:p>
        </p:txBody>
      </p:sp>
      <p:grpSp>
        <p:nvGrpSpPr>
          <p:cNvPr id="157" name="Google Shape;157;p9"/>
          <p:cNvGrpSpPr/>
          <p:nvPr/>
        </p:nvGrpSpPr>
        <p:grpSpPr>
          <a:xfrm>
            <a:off x="0" y="5858138"/>
            <a:ext cx="9144000" cy="999862"/>
            <a:chOff x="0" y="5858138"/>
            <a:chExt cx="9144000" cy="999862"/>
          </a:xfrm>
        </p:grpSpPr>
        <p:sp>
          <p:nvSpPr>
            <p:cNvPr id="158" name="Google Shape;158;p9"/>
            <p:cNvSpPr/>
            <p:nvPr/>
          </p:nvSpPr>
          <p:spPr>
            <a:xfrm>
              <a:off x="0" y="6381328"/>
              <a:ext cx="9144000" cy="476672"/>
            </a:xfrm>
            <a:prstGeom prst="rect">
              <a:avLst/>
            </a:prstGeom>
            <a:gradFill>
              <a:gsLst>
                <a:gs pos="0">
                  <a:srgbClr val="18186E"/>
                </a:gs>
                <a:gs pos="50000">
                  <a:srgbClr val="2222A1"/>
                </a:gs>
                <a:gs pos="100000">
                  <a:srgbClr val="2A2A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N:\shield_only.png" id="159" name="Google Shape;159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326674" y="5858138"/>
              <a:ext cx="817326" cy="99986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0" name="Google Shape;160;p9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2220" y="1196752"/>
            <a:ext cx="6919560" cy="23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9"/>
          <p:cNvSpPr/>
          <p:nvPr/>
        </p:nvSpPr>
        <p:spPr>
          <a:xfrm>
            <a:off x="461459" y="3501008"/>
            <a:ext cx="8267792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Marks will be deducted if sentences are not punctuated with full stops and capitals or if the capital letter does not look like a capital letter!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capital letters are wrongly included, they will also not receive a mark for that answer.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Upper and lower case letters must be clear.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2016-12-07T13:33:59Z</dcterms:created>
  <dc:creator>vadiveluk</dc:creator>
</cp:coreProperties>
</file>