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1" roundtripDataSignature="AMtx7miH+pDU2fWRCU5CtkeBi6y2qPR5Q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21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1" name="Google Shape;19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28adf569bd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9" name="Google Shape;199;g128adf569b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9" name="Google Shape;219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2" name="Google Shape;24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8" name="Google Shape;15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9" name="Google Shape;17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hyperlink" Target="mailto:newintake2020@branfil.havering.sch.uk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http://www.branfil.com/" TargetMode="External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newintake2020@branfil.havering.sch.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1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hyperlink" Target="http://www.haveringschoolwear.co.u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/>
          <p:nvPr/>
        </p:nvSpPr>
        <p:spPr>
          <a:xfrm>
            <a:off x="119715" y="606987"/>
            <a:ext cx="8741652" cy="694614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707" y="291984"/>
            <a:ext cx="3180306" cy="1316994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/>
          <p:nvPr/>
        </p:nvSpPr>
        <p:spPr>
          <a:xfrm>
            <a:off x="1752275" y="1644850"/>
            <a:ext cx="5553300" cy="24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Welcome </a:t>
            </a:r>
            <a:endParaRPr sz="3000" b="0" i="0" u="none" strike="noStrike" cap="none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1900" b="0" i="0" u="none" strike="noStrike" cap="none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Parent/Carer New Intake Information Meeting May 2024</a:t>
            </a: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1400" b="0" i="0" u="none" strike="noStrike" cap="none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Mrs Gunthorpe and Mrs Gafford</a:t>
            </a: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2750" y="4192875"/>
            <a:ext cx="1845711" cy="2460948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3" name="Google Shape;93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71100" y="4192875"/>
            <a:ext cx="1916524" cy="2460948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6">
            <a:alphaModFix/>
          </a:blip>
          <a:srcRect t="17369" r="15576"/>
          <a:stretch/>
        </p:blipFill>
        <p:spPr>
          <a:xfrm>
            <a:off x="3986927" y="4219000"/>
            <a:ext cx="1845700" cy="240870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3"/>
          <p:cNvSpPr/>
          <p:nvPr/>
        </p:nvSpPr>
        <p:spPr>
          <a:xfrm>
            <a:off x="124690" y="321664"/>
            <a:ext cx="8922327" cy="70930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557" y="0"/>
            <a:ext cx="3326684" cy="1344848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3"/>
          <p:cNvSpPr txBox="1"/>
          <p:nvPr/>
        </p:nvSpPr>
        <p:spPr>
          <a:xfrm>
            <a:off x="285557" y="1397674"/>
            <a:ext cx="5264400" cy="57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sng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Play sessions:</a:t>
            </a:r>
            <a:endParaRPr sz="2400" b="0" i="0" u="sng" strike="noStrike" cap="none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There will be two play sessions for your child and one adult family member to attend:</a:t>
            </a:r>
            <a:endParaRPr sz="1900" b="0" i="0" u="none" strike="noStrike" cap="none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1900"/>
              <a:buFont typeface="Calibri"/>
              <a:buChar char="●"/>
            </a:pPr>
            <a:r>
              <a:rPr lang="en-US" sz="19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Monday 1</a:t>
            </a:r>
            <a:r>
              <a:rPr lang="en-US" sz="1900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-US" sz="19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th June, where you will stay with your child and they can explore the environment</a:t>
            </a:r>
            <a:endParaRPr sz="1900" b="0" i="0" u="none" strike="noStrike" cap="none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1900"/>
              <a:buFont typeface="Calibri"/>
              <a:buChar char="●"/>
            </a:pPr>
            <a:r>
              <a:rPr lang="en-US" sz="19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Monday </a:t>
            </a:r>
            <a:r>
              <a:rPr lang="en-US" sz="1900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24th June</a:t>
            </a:r>
            <a:r>
              <a:rPr lang="en-US" sz="19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, where you will learn some more information from Havering catering services, the school nurse, the Educational Welfare Officer, and Abacus the wrap around care provider. </a:t>
            </a:r>
            <a:endParaRPr sz="1900" b="0" i="0" u="none" strike="noStrike" cap="none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Please look out for emails from this email address: 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sng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newintake2024@branfil.havering.sch.uk</a:t>
            </a:r>
            <a:r>
              <a:rPr lang="en-US" sz="19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. We will send you information about your child’s home visit appointment, group and class and by Monday 1</a:t>
            </a:r>
            <a:r>
              <a:rPr lang="en-US" sz="1900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r>
              <a:rPr lang="en-US" sz="19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th July. </a:t>
            </a:r>
            <a:endParaRPr sz="2500" b="0" i="0" u="none" strike="noStrike" cap="none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57782" y="1587369"/>
            <a:ext cx="3289244" cy="4385659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28adf569bd_0_1"/>
          <p:cNvSpPr/>
          <p:nvPr/>
        </p:nvSpPr>
        <p:spPr>
          <a:xfrm>
            <a:off x="161115" y="317814"/>
            <a:ext cx="8922300" cy="7092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g128adf569bd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557" y="0"/>
            <a:ext cx="3326685" cy="1344848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g128adf569bd_0_1"/>
          <p:cNvSpPr txBox="1"/>
          <p:nvPr/>
        </p:nvSpPr>
        <p:spPr>
          <a:xfrm>
            <a:off x="285557" y="1397674"/>
            <a:ext cx="5264400" cy="48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sng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Preparing your child for school:</a:t>
            </a:r>
            <a:endParaRPr sz="2800" b="0" i="0" u="sng" strike="noStrike" cap="none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2600"/>
              <a:buFont typeface="Calibri"/>
              <a:buChar char="●"/>
            </a:pPr>
            <a:r>
              <a:rPr lang="en-US" sz="26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It can be an adjustment for parents and carers as well as children</a:t>
            </a:r>
            <a:endParaRPr sz="2600" b="0" i="0" u="none" strike="noStrike" cap="none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2600"/>
              <a:buFont typeface="Calibri"/>
              <a:buChar char="●"/>
            </a:pPr>
            <a:r>
              <a:rPr lang="en-US" sz="26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Get them excited - talk positively about school</a:t>
            </a:r>
            <a:endParaRPr sz="2600" b="0" i="0" u="none" strike="noStrike" cap="none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2600"/>
              <a:buFont typeface="Calibri"/>
              <a:buChar char="●"/>
            </a:pPr>
            <a:r>
              <a:rPr lang="en-US" sz="26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Teach them self care skills</a:t>
            </a:r>
            <a:endParaRPr sz="2600" b="0" i="0" u="none" strike="noStrike" cap="none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2600"/>
              <a:buFont typeface="Calibri"/>
              <a:buChar char="●"/>
            </a:pPr>
            <a:r>
              <a:rPr lang="en-US" sz="26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Encourage independence and decision making </a:t>
            </a:r>
            <a:endParaRPr sz="2600" b="0" i="0" u="none" strike="noStrike" cap="none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2600"/>
              <a:buFont typeface="Calibri"/>
              <a:buChar char="●"/>
            </a:pPr>
            <a:r>
              <a:rPr lang="en-US" sz="26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Read to them often</a:t>
            </a:r>
            <a:endParaRPr sz="3200" b="0" i="0" u="none" strike="noStrike" cap="none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Google Shape;204;g128adf569bd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0582" y="1791339"/>
            <a:ext cx="3289244" cy="3627556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"/>
          <p:cNvSpPr/>
          <p:nvPr/>
        </p:nvSpPr>
        <p:spPr>
          <a:xfrm>
            <a:off x="0" y="321664"/>
            <a:ext cx="9144000" cy="70930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0" name="Google Shape;21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557" y="0"/>
            <a:ext cx="3326684" cy="1344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023" y="1580783"/>
            <a:ext cx="1104900" cy="15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023" y="5387188"/>
            <a:ext cx="1519954" cy="1000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6023" y="3481752"/>
            <a:ext cx="1653936" cy="130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0"/>
          <p:cNvPicPr preferRelativeResize="0"/>
          <p:nvPr/>
        </p:nvPicPr>
        <p:blipFill rotWithShape="1">
          <a:blip r:embed="rId7">
            <a:alphaModFix/>
          </a:blip>
          <a:srcRect l="34361" t="29333" r="39460" b="11286"/>
          <a:stretch/>
        </p:blipFill>
        <p:spPr>
          <a:xfrm>
            <a:off x="2114725" y="1860475"/>
            <a:ext cx="3468523" cy="442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0"/>
          <p:cNvPicPr preferRelativeResize="0"/>
          <p:nvPr/>
        </p:nvPicPr>
        <p:blipFill rotWithShape="1">
          <a:blip r:embed="rId8">
            <a:alphaModFix/>
          </a:blip>
          <a:srcRect l="34271" t="28840" r="38765" b="4430"/>
          <a:stretch/>
        </p:blipFill>
        <p:spPr>
          <a:xfrm>
            <a:off x="5583250" y="1754562"/>
            <a:ext cx="3417283" cy="4757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1"/>
          <p:cNvSpPr/>
          <p:nvPr/>
        </p:nvSpPr>
        <p:spPr>
          <a:xfrm>
            <a:off x="0" y="321664"/>
            <a:ext cx="9144000" cy="70930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557" y="0"/>
            <a:ext cx="3326684" cy="1344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1"/>
          <p:cNvPicPr preferRelativeResize="0"/>
          <p:nvPr/>
        </p:nvPicPr>
        <p:blipFill rotWithShape="1">
          <a:blip r:embed="rId4">
            <a:alphaModFix/>
          </a:blip>
          <a:srcRect l="15333" r="27040" b="17992"/>
          <a:stretch/>
        </p:blipFill>
        <p:spPr>
          <a:xfrm>
            <a:off x="4535738" y="1203850"/>
            <a:ext cx="3865851" cy="41102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4" name="Google Shape;224;p11"/>
          <p:cNvPicPr preferRelativeResize="0"/>
          <p:nvPr/>
        </p:nvPicPr>
        <p:blipFill rotWithShape="1">
          <a:blip r:embed="rId5">
            <a:alphaModFix/>
          </a:blip>
          <a:srcRect l="11053" t="8606" r="16461" b="15959"/>
          <a:stretch/>
        </p:blipFill>
        <p:spPr>
          <a:xfrm>
            <a:off x="142775" y="1344852"/>
            <a:ext cx="3612252" cy="2808449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5" name="Google Shape;225;p11"/>
          <p:cNvPicPr preferRelativeResize="0"/>
          <p:nvPr/>
        </p:nvPicPr>
        <p:blipFill rotWithShape="1">
          <a:blip r:embed="rId6">
            <a:alphaModFix/>
          </a:blip>
          <a:srcRect t="26488" r="16506" b="18383"/>
          <a:stretch/>
        </p:blipFill>
        <p:spPr>
          <a:xfrm>
            <a:off x="528750" y="4467176"/>
            <a:ext cx="4367775" cy="2154351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12"/>
          <p:cNvGrpSpPr/>
          <p:nvPr/>
        </p:nvGrpSpPr>
        <p:grpSpPr>
          <a:xfrm>
            <a:off x="-109183" y="254000"/>
            <a:ext cx="9144001" cy="3777463"/>
            <a:chOff x="1386839" y="321665"/>
            <a:chExt cx="9448801" cy="3795205"/>
          </a:xfrm>
        </p:grpSpPr>
        <p:sp>
          <p:nvSpPr>
            <p:cNvPr id="231" name="Google Shape;231;p12"/>
            <p:cNvSpPr/>
            <p:nvPr/>
          </p:nvSpPr>
          <p:spPr>
            <a:xfrm>
              <a:off x="1386839" y="321665"/>
              <a:ext cx="9448801" cy="67671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12"/>
            <p:cNvSpPr txBox="1"/>
            <p:nvPr/>
          </p:nvSpPr>
          <p:spPr>
            <a:xfrm>
              <a:off x="1809558" y="1575681"/>
              <a:ext cx="5477041" cy="8795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90"/>
                  </a:solidFill>
                  <a:latin typeface="Calibri"/>
                  <a:ea typeface="Calibri"/>
                  <a:cs typeface="Calibri"/>
                  <a:sym typeface="Calibri"/>
                </a:rPr>
                <a:t>Have you visited our school website? </a:t>
              </a:r>
              <a:r>
                <a:rPr lang="en-US" sz="1800" b="0" i="0" u="sng" strike="noStrike" cap="none">
                  <a:solidFill>
                    <a:srgbClr val="000090"/>
                  </a:solidFill>
                  <a:latin typeface="Calibri"/>
                  <a:ea typeface="Calibri"/>
                  <a:cs typeface="Calibri"/>
                  <a:sym typeface="Calibri"/>
                  <a:hlinkClick r:id="rId3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www.branfil.com</a:t>
              </a:r>
              <a:endParaRPr sz="18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12"/>
            <p:cNvSpPr txBox="1"/>
            <p:nvPr/>
          </p:nvSpPr>
          <p:spPr>
            <a:xfrm>
              <a:off x="1809558" y="2075370"/>
              <a:ext cx="2553300" cy="20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90"/>
                  </a:solidFill>
                  <a:latin typeface="Calibri"/>
                  <a:ea typeface="Calibri"/>
                  <a:cs typeface="Calibri"/>
                  <a:sym typeface="Calibri"/>
                </a:rPr>
                <a:t>Here you can keep up to date with exciting things happening at school, letters, news, information about year  groups, subjects and the curriculum.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4" name="Google Shape;234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4082" y="68385"/>
            <a:ext cx="2820815" cy="1116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2"/>
          <p:cNvPicPr preferRelativeResize="0"/>
          <p:nvPr/>
        </p:nvPicPr>
        <p:blipFill rotWithShape="1">
          <a:blip r:embed="rId5">
            <a:alphaModFix/>
          </a:blip>
          <a:srcRect t="3679" b="3873"/>
          <a:stretch/>
        </p:blipFill>
        <p:spPr>
          <a:xfrm>
            <a:off x="2982551" y="2131950"/>
            <a:ext cx="3419626" cy="24863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6" name="Google Shape;236;p12"/>
          <p:cNvPicPr preferRelativeResize="0"/>
          <p:nvPr/>
        </p:nvPicPr>
        <p:blipFill rotWithShape="1">
          <a:blip r:embed="rId6">
            <a:alphaModFix/>
          </a:blip>
          <a:srcRect l="26425" t="3615" r="21006" b="3214"/>
          <a:stretch/>
        </p:blipFill>
        <p:spPr>
          <a:xfrm>
            <a:off x="6213550" y="1119550"/>
            <a:ext cx="2820826" cy="2812312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7" name="Google Shape;237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4075" y="4690088"/>
            <a:ext cx="2362200" cy="19335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8" name="Google Shape;238;p1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56594" y="4446025"/>
            <a:ext cx="3255874" cy="217765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9" name="Google Shape;239;p12"/>
          <p:cNvSpPr txBox="1"/>
          <p:nvPr/>
        </p:nvSpPr>
        <p:spPr>
          <a:xfrm>
            <a:off x="2750950" y="5017575"/>
            <a:ext cx="2465400" cy="14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School X account:</a:t>
            </a:r>
            <a:endParaRPr sz="2400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@BranfilPrimary </a:t>
            </a:r>
            <a:endParaRPr sz="2400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"/>
          <p:cNvSpPr/>
          <p:nvPr/>
        </p:nvSpPr>
        <p:spPr>
          <a:xfrm>
            <a:off x="-7267" y="413795"/>
            <a:ext cx="9144000" cy="53197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5" name="Google Shape;24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3500" y="121623"/>
            <a:ext cx="2495013" cy="1116322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4"/>
          <p:cNvSpPr txBox="1"/>
          <p:nvPr/>
        </p:nvSpPr>
        <p:spPr>
          <a:xfrm>
            <a:off x="1181475" y="1504775"/>
            <a:ext cx="6591000" cy="48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From all of us here at Branfil, we look forward to seeing you and your children at our play sessions.</a:t>
            </a: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If you have any questions or would like any further information please email </a:t>
            </a:r>
            <a:r>
              <a:rPr lang="en-US" sz="3000" b="0" i="0" u="sng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newintake2024@branfil.havering.sch.uk</a:t>
            </a:r>
            <a:r>
              <a:rPr lang="en-US" sz="30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Thank you </a:t>
            </a: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 r="4700"/>
          <a:stretch/>
        </p:blipFill>
        <p:spPr>
          <a:xfrm rot="5400000">
            <a:off x="6809714" y="2853086"/>
            <a:ext cx="2377376" cy="166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" name="Google Shape;100;p2"/>
          <p:cNvGrpSpPr/>
          <p:nvPr/>
        </p:nvGrpSpPr>
        <p:grpSpPr>
          <a:xfrm>
            <a:off x="112" y="657989"/>
            <a:ext cx="9143771" cy="5129430"/>
            <a:chOff x="1143000" y="857250"/>
            <a:chExt cx="6858000" cy="3922182"/>
          </a:xfrm>
        </p:grpSpPr>
        <p:sp>
          <p:nvSpPr>
            <p:cNvPr id="101" name="Google Shape;101;p2"/>
            <p:cNvSpPr/>
            <p:nvPr/>
          </p:nvSpPr>
          <p:spPr>
            <a:xfrm>
              <a:off x="1143000" y="1098499"/>
              <a:ext cx="6858000" cy="5319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2" name="Google Shape;102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57168" y="857250"/>
              <a:ext cx="2495013" cy="10086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" name="Google Shape;103;p2"/>
            <p:cNvSpPr txBox="1"/>
            <p:nvPr/>
          </p:nvSpPr>
          <p:spPr>
            <a:xfrm>
              <a:off x="4388724" y="1865887"/>
              <a:ext cx="612600" cy="28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90"/>
                  </a:solidFill>
                  <a:latin typeface="Calibri"/>
                  <a:ea typeface="Calibri"/>
                  <a:cs typeface="Calibri"/>
                  <a:sym typeface="Calibri"/>
                </a:rPr>
                <a:t>Staff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4" name="Google Shape;104;p2" descr="Mrs Natalie Sanso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772187" y="2258276"/>
              <a:ext cx="1212860" cy="18178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" name="Google Shape;105;p2"/>
            <p:cNvSpPr txBox="1"/>
            <p:nvPr/>
          </p:nvSpPr>
          <p:spPr>
            <a:xfrm>
              <a:off x="1739104" y="4325507"/>
              <a:ext cx="1362300" cy="35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90"/>
                  </a:solidFill>
                  <a:latin typeface="Calibri"/>
                  <a:ea typeface="Calibri"/>
                  <a:cs typeface="Calibri"/>
                  <a:sym typeface="Calibri"/>
                </a:rPr>
                <a:t>Mrs Sansom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90"/>
                  </a:solidFill>
                  <a:latin typeface="Calibri"/>
                  <a:ea typeface="Calibri"/>
                  <a:cs typeface="Calibri"/>
                  <a:sym typeface="Calibri"/>
                </a:rPr>
                <a:t>Headteacher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 txBox="1"/>
            <p:nvPr/>
          </p:nvSpPr>
          <p:spPr>
            <a:xfrm>
              <a:off x="4620268" y="4285032"/>
              <a:ext cx="1794300" cy="49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90"/>
                  </a:solidFill>
                  <a:latin typeface="Calibri"/>
                  <a:ea typeface="Calibri"/>
                  <a:cs typeface="Calibri"/>
                  <a:sym typeface="Calibri"/>
                </a:rPr>
                <a:t>Mrs Metcalfe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90"/>
                  </a:solidFill>
                  <a:latin typeface="Calibri"/>
                  <a:ea typeface="Calibri"/>
                  <a:cs typeface="Calibri"/>
                  <a:sym typeface="Calibri"/>
                </a:rPr>
                <a:t>Assistant Headteacher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90"/>
                  </a:solidFill>
                  <a:latin typeface="Calibri"/>
                  <a:ea typeface="Calibri"/>
                  <a:cs typeface="Calibri"/>
                  <a:sym typeface="Calibri"/>
                </a:rPr>
                <a:t>&amp; SENCO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 txBox="1"/>
            <p:nvPr/>
          </p:nvSpPr>
          <p:spPr>
            <a:xfrm>
              <a:off x="6414577" y="4355688"/>
              <a:ext cx="1362300" cy="35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90"/>
                  </a:solidFill>
                  <a:latin typeface="Calibri"/>
                  <a:ea typeface="Calibri"/>
                  <a:cs typeface="Calibri"/>
                  <a:sym typeface="Calibri"/>
                </a:rPr>
                <a:t>Mrs Gafford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90"/>
                  </a:solidFill>
                  <a:latin typeface="Calibri"/>
                  <a:ea typeface="Calibri"/>
                  <a:cs typeface="Calibri"/>
                  <a:sym typeface="Calibri"/>
                </a:rPr>
                <a:t>Reception Lead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8" name="Google Shape;108;p2" descr="Miss N Pearc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5400000">
              <a:off x="4497210" y="2547483"/>
              <a:ext cx="1862116" cy="1239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9" name="Google Shape;109;p2"/>
          <p:cNvSpPr txBox="1"/>
          <p:nvPr/>
        </p:nvSpPr>
        <p:spPr>
          <a:xfrm>
            <a:off x="2715542" y="5233271"/>
            <a:ext cx="1816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Mrs Gunthorpe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Deputy Headteacher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37525" y="2454827"/>
            <a:ext cx="1816500" cy="24610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"/>
          <p:cNvSpPr/>
          <p:nvPr/>
        </p:nvSpPr>
        <p:spPr>
          <a:xfrm>
            <a:off x="0" y="321664"/>
            <a:ext cx="9144000" cy="70930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557" y="0"/>
            <a:ext cx="3326684" cy="1344848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3"/>
          <p:cNvSpPr txBox="1"/>
          <p:nvPr/>
        </p:nvSpPr>
        <p:spPr>
          <a:xfrm>
            <a:off x="3612241" y="1234025"/>
            <a:ext cx="250139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A day in Reception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3"/>
          <p:cNvSpPr txBox="1"/>
          <p:nvPr/>
        </p:nvSpPr>
        <p:spPr>
          <a:xfrm>
            <a:off x="285557" y="1698691"/>
            <a:ext cx="879227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 At Branfil our Reception children have days packed with learning and fun!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3"/>
          <p:cNvSpPr/>
          <p:nvPr/>
        </p:nvSpPr>
        <p:spPr>
          <a:xfrm>
            <a:off x="122075" y="2766524"/>
            <a:ext cx="5267400" cy="34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sng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Morning timetable: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-US" sz="18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8:</a:t>
            </a:r>
            <a:r>
              <a:rPr lang="en-US" sz="1800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8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5-09:</a:t>
            </a:r>
            <a:r>
              <a:rPr lang="en-US" sz="1800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-US" sz="18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0: Registration, lunch selection and daily routines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-US" sz="18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9:</a:t>
            </a:r>
            <a:r>
              <a:rPr lang="en-US" sz="1800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-US" sz="18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0-09:40: Phonics (reading)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-US" sz="18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9:45-10:50: Child initiated learning and rolling snack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10:50-11:00 Tidy up time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11:00-11:30: Maths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11:30-12:45: Lunchtime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3"/>
          <p:cNvPicPr preferRelativeResize="0"/>
          <p:nvPr/>
        </p:nvPicPr>
        <p:blipFill rotWithShape="1">
          <a:blip r:embed="rId5">
            <a:alphaModFix/>
          </a:blip>
          <a:srcRect t="25701" r="3091" b="1613"/>
          <a:stretch/>
        </p:blipFill>
        <p:spPr>
          <a:xfrm>
            <a:off x="5251225" y="4347226"/>
            <a:ext cx="1843999" cy="229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76375" y="4293775"/>
            <a:ext cx="1751724" cy="223272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3" name="Google Shape;123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28350" y="2251201"/>
            <a:ext cx="2520233" cy="18901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"/>
          <p:cNvSpPr/>
          <p:nvPr/>
        </p:nvSpPr>
        <p:spPr>
          <a:xfrm>
            <a:off x="0" y="321664"/>
            <a:ext cx="9144000" cy="70930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557" y="0"/>
            <a:ext cx="3326684" cy="1344848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4"/>
          <p:cNvSpPr txBox="1"/>
          <p:nvPr/>
        </p:nvSpPr>
        <p:spPr>
          <a:xfrm>
            <a:off x="4079607" y="1354758"/>
            <a:ext cx="16882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Lunch Time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4"/>
          <p:cNvSpPr txBox="1"/>
          <p:nvPr/>
        </p:nvSpPr>
        <p:spPr>
          <a:xfrm>
            <a:off x="285557" y="1698691"/>
            <a:ext cx="879227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2225" y="1936450"/>
            <a:ext cx="4029773" cy="22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2225" y="4438852"/>
            <a:ext cx="4029773" cy="2266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45548" y="2029676"/>
            <a:ext cx="3340800" cy="44544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"/>
          <p:cNvSpPr/>
          <p:nvPr/>
        </p:nvSpPr>
        <p:spPr>
          <a:xfrm>
            <a:off x="0" y="321664"/>
            <a:ext cx="9144000" cy="70930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557" y="0"/>
            <a:ext cx="3326684" cy="1344848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5"/>
          <p:cNvSpPr txBox="1"/>
          <p:nvPr/>
        </p:nvSpPr>
        <p:spPr>
          <a:xfrm>
            <a:off x="3612241" y="1234025"/>
            <a:ext cx="250139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A day in Reception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5"/>
          <p:cNvSpPr txBox="1"/>
          <p:nvPr/>
        </p:nvSpPr>
        <p:spPr>
          <a:xfrm>
            <a:off x="285557" y="1698691"/>
            <a:ext cx="879227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 At Branfil our Reception children have days packed with learning and fun!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5"/>
          <p:cNvSpPr/>
          <p:nvPr/>
        </p:nvSpPr>
        <p:spPr>
          <a:xfrm>
            <a:off x="163479" y="2267048"/>
            <a:ext cx="5267502" cy="3234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sng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Afternoon timetable: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12:30-12:45: Small group work</a:t>
            </a:r>
            <a:endParaRPr sz="1800" b="0" i="0" u="none" strike="noStrike" cap="none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12:45-1:00: Register and songs</a:t>
            </a:r>
            <a:endParaRPr sz="1800" b="0" i="0" u="none" strike="noStrike" cap="none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1:00-1:20: Story scribing, handwriting and focus child share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1:20-2:30: Child initiated learning - inside and outside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2:30-2:40: Tidy up time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2:40-2:45: Children share their work from the day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2:45-3:</a:t>
            </a:r>
            <a:r>
              <a:rPr lang="en-US" sz="1800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lang="en-US" sz="18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: Story time and getting ready for home time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3:</a:t>
            </a:r>
            <a:r>
              <a:rPr lang="en-US" sz="1800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10 </a:t>
            </a:r>
            <a:r>
              <a:rPr lang="en-US" sz="18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Home time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6775" y="4250950"/>
            <a:ext cx="1765275" cy="2234173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5" name="Google Shape;145;p5"/>
          <p:cNvPicPr preferRelativeResize="0"/>
          <p:nvPr/>
        </p:nvPicPr>
        <p:blipFill rotWithShape="1">
          <a:blip r:embed="rId5">
            <a:alphaModFix/>
          </a:blip>
          <a:srcRect b="14214"/>
          <a:stretch/>
        </p:blipFill>
        <p:spPr>
          <a:xfrm>
            <a:off x="5402001" y="4250950"/>
            <a:ext cx="1704626" cy="2234173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6" name="Google Shape;146;p5"/>
          <p:cNvPicPr preferRelativeResize="0"/>
          <p:nvPr/>
        </p:nvPicPr>
        <p:blipFill rotWithShape="1">
          <a:blip r:embed="rId6">
            <a:alphaModFix/>
          </a:blip>
          <a:srcRect t="31946" b="39725"/>
          <a:stretch/>
        </p:blipFill>
        <p:spPr>
          <a:xfrm>
            <a:off x="5480175" y="2260475"/>
            <a:ext cx="3439350" cy="1828777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"/>
          <p:cNvSpPr/>
          <p:nvPr/>
        </p:nvSpPr>
        <p:spPr>
          <a:xfrm>
            <a:off x="13855" y="464230"/>
            <a:ext cx="8977745" cy="675826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6"/>
          <p:cNvSpPr txBox="1"/>
          <p:nvPr/>
        </p:nvSpPr>
        <p:spPr>
          <a:xfrm>
            <a:off x="286839" y="1503383"/>
            <a:ext cx="3322138" cy="4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Curriculum – Areas of 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6"/>
          <p:cNvSpPr txBox="1"/>
          <p:nvPr/>
        </p:nvSpPr>
        <p:spPr>
          <a:xfrm>
            <a:off x="286839" y="2148093"/>
            <a:ext cx="27291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sng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Prime Areas: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Communication and Language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Physical Development</a:t>
            </a:r>
            <a:endParaRPr sz="1350" b="0" i="0" u="none" strike="noStrike" cap="none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Personal, Social and Emotional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Development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sng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Specific Areas: </a:t>
            </a:r>
            <a:r>
              <a:rPr lang="en-US" sz="135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35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35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Literacy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Maths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Understanding the World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Expressive Arts and Design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sng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Characteristics of Effective Learning: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Playing and Exploring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Active 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Creating and Thinking Critically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6" descr="Related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50821" y="1943256"/>
            <a:ext cx="4353841" cy="4624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9255" y="180109"/>
            <a:ext cx="3180196" cy="12813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"/>
          <p:cNvSpPr/>
          <p:nvPr/>
        </p:nvSpPr>
        <p:spPr>
          <a:xfrm>
            <a:off x="159325" y="458027"/>
            <a:ext cx="8834229" cy="72243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16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1700" y="130409"/>
            <a:ext cx="3173109" cy="1369736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7"/>
          <p:cNvSpPr txBox="1"/>
          <p:nvPr/>
        </p:nvSpPr>
        <p:spPr>
          <a:xfrm>
            <a:off x="1192826" y="1532937"/>
            <a:ext cx="840053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In the moment planning and child initiated learning</a:t>
            </a:r>
            <a:r>
              <a:rPr lang="en-US" sz="18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7"/>
          <p:cNvSpPr txBox="1"/>
          <p:nvPr/>
        </p:nvSpPr>
        <p:spPr>
          <a:xfrm>
            <a:off x="286839" y="2120103"/>
            <a:ext cx="4958400" cy="49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Focus children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One week each term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Gather and share information from home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Observe and interact with the child closely during the week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Feedback during the following week and set areas of development</a:t>
            </a:r>
            <a:endParaRPr sz="1800" b="0" i="0" u="none" strike="noStrike" cap="none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1800"/>
              <a:buFont typeface="Calibri"/>
              <a:buChar char="•"/>
            </a:pPr>
            <a:r>
              <a:rPr lang="en-US" sz="1800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Two </a:t>
            </a:r>
            <a:r>
              <a:rPr lang="en-US" sz="18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termly face to face meeting will replace the ‘All About your Child’ meeting that the older children in the school have. </a:t>
            </a:r>
            <a:endParaRPr sz="1800" b="0" i="0" u="none" strike="noStrike" cap="none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You can still contact your child’s class teacher between focus cycles through email or arrange a face to face meeting where appropriate.</a:t>
            </a:r>
            <a:endParaRPr sz="1800" b="0" i="0" u="none" strike="noStrike" cap="none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p7"/>
          <p:cNvPicPr preferRelativeResize="0"/>
          <p:nvPr/>
        </p:nvPicPr>
        <p:blipFill rotWithShape="1">
          <a:blip r:embed="rId4">
            <a:alphaModFix/>
          </a:blip>
          <a:srcRect t="19034"/>
          <a:stretch/>
        </p:blipFill>
        <p:spPr>
          <a:xfrm>
            <a:off x="5203250" y="2745250"/>
            <a:ext cx="3862825" cy="30249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"/>
          <p:cNvSpPr/>
          <p:nvPr/>
        </p:nvSpPr>
        <p:spPr>
          <a:xfrm>
            <a:off x="159325" y="458027"/>
            <a:ext cx="8834229" cy="72243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1700" y="130409"/>
            <a:ext cx="3173109" cy="1369736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8"/>
          <p:cNvSpPr txBox="1"/>
          <p:nvPr/>
        </p:nvSpPr>
        <p:spPr>
          <a:xfrm>
            <a:off x="2835038" y="1414307"/>
            <a:ext cx="2051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Forest School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8"/>
          <p:cNvSpPr txBox="1"/>
          <p:nvPr/>
        </p:nvSpPr>
        <p:spPr>
          <a:xfrm>
            <a:off x="431700" y="1773550"/>
            <a:ext cx="36957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Participate in two cycles throughout the year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Children wear suitable Forest School clothing on the day of their session; a spare change of clothes is required to be kept in school during  your child’s Forest School cycle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7951" y="1684027"/>
            <a:ext cx="3334948" cy="2501226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4" name="Google Shape;174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9350" y="4328650"/>
            <a:ext cx="2051401" cy="2428749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5" name="Google Shape;175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84025" y="4359053"/>
            <a:ext cx="1775962" cy="2367949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6" name="Google Shape;176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27218" y="4328650"/>
            <a:ext cx="1875932" cy="2501228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9"/>
          <p:cNvSpPr/>
          <p:nvPr/>
        </p:nvSpPr>
        <p:spPr>
          <a:xfrm>
            <a:off x="0" y="321664"/>
            <a:ext cx="9144000" cy="70930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557" y="0"/>
            <a:ext cx="3326684" cy="1344848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9"/>
          <p:cNvSpPr txBox="1"/>
          <p:nvPr/>
        </p:nvSpPr>
        <p:spPr>
          <a:xfrm>
            <a:off x="3429273" y="1229514"/>
            <a:ext cx="228545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Uniform &amp; PE Kit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9"/>
          <p:cNvSpPr txBox="1"/>
          <p:nvPr/>
        </p:nvSpPr>
        <p:spPr>
          <a:xfrm>
            <a:off x="327545" y="5460644"/>
            <a:ext cx="8488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Uniform can be bought at Havering School Wear, situated down Hornchurch Road. Website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8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http://www.haveringschoolwear.co.uk/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9"/>
          <p:cNvPicPr preferRelativeResize="0"/>
          <p:nvPr/>
        </p:nvPicPr>
        <p:blipFill rotWithShape="1">
          <a:blip r:embed="rId5">
            <a:alphaModFix/>
          </a:blip>
          <a:srcRect l="16121" t="9946" r="13354" b="9316"/>
          <a:stretch/>
        </p:blipFill>
        <p:spPr>
          <a:xfrm>
            <a:off x="6940675" y="1856812"/>
            <a:ext cx="2203326" cy="3376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9"/>
          <p:cNvPicPr preferRelativeResize="0"/>
          <p:nvPr/>
        </p:nvPicPr>
        <p:blipFill rotWithShape="1">
          <a:blip r:embed="rId6">
            <a:alphaModFix/>
          </a:blip>
          <a:srcRect l="12624" t="11561" r="14226" b="6791"/>
          <a:stretch/>
        </p:blipFill>
        <p:spPr>
          <a:xfrm>
            <a:off x="4655225" y="1837713"/>
            <a:ext cx="2285449" cy="3414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9"/>
          <p:cNvPicPr preferRelativeResize="0"/>
          <p:nvPr/>
        </p:nvPicPr>
        <p:blipFill rotWithShape="1">
          <a:blip r:embed="rId7">
            <a:alphaModFix/>
          </a:blip>
          <a:srcRect l="11666" t="7391" r="7927" b="7457"/>
          <a:stretch/>
        </p:blipFill>
        <p:spPr>
          <a:xfrm>
            <a:off x="0" y="1837713"/>
            <a:ext cx="2408878" cy="3414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9"/>
          <p:cNvPicPr preferRelativeResize="0"/>
          <p:nvPr/>
        </p:nvPicPr>
        <p:blipFill rotWithShape="1">
          <a:blip r:embed="rId8">
            <a:alphaModFix/>
          </a:blip>
          <a:srcRect l="14922" t="16782" r="16558" b="13263"/>
          <a:stretch/>
        </p:blipFill>
        <p:spPr>
          <a:xfrm>
            <a:off x="2408875" y="1837725"/>
            <a:ext cx="2470327" cy="3414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594</Words>
  <Application>Microsoft Office PowerPoint</Application>
  <PresentationFormat>On-screen Show (4:3)</PresentationFormat>
  <Paragraphs>100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Emma-rose Quinn</dc:creator>
  <cp:lastModifiedBy>user22@bpsc.internal</cp:lastModifiedBy>
  <cp:revision>1</cp:revision>
  <dcterms:created xsi:type="dcterms:W3CDTF">2017-05-10T19:03:23Z</dcterms:created>
  <dcterms:modified xsi:type="dcterms:W3CDTF">2024-05-17T13:22:31Z</dcterms:modified>
</cp:coreProperties>
</file>